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6"/>
  </p:notesMasterIdLst>
  <p:sldIdLst>
    <p:sldId id="260" r:id="rId5"/>
    <p:sldId id="278" r:id="rId6"/>
    <p:sldId id="856" r:id="rId7"/>
    <p:sldId id="290" r:id="rId8"/>
    <p:sldId id="852" r:id="rId9"/>
    <p:sldId id="853" r:id="rId10"/>
    <p:sldId id="259" r:id="rId11"/>
    <p:sldId id="258" r:id="rId12"/>
    <p:sldId id="287" r:id="rId13"/>
    <p:sldId id="854" r:id="rId14"/>
    <p:sldId id="855" r:id="rId15"/>
  </p:sldIdLst>
  <p:sldSz cx="9144000" cy="6858000" type="screen4x3"/>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78">
          <p15:clr>
            <a:srgbClr val="A4A3A4"/>
          </p15:clr>
        </p15:guide>
        <p15:guide id="2" orient="horz" pos="3490">
          <p15:clr>
            <a:srgbClr val="A4A3A4"/>
          </p15:clr>
        </p15:guide>
        <p15:guide id="3" orient="horz" pos="3379">
          <p15:clr>
            <a:srgbClr val="A4A3A4"/>
          </p15:clr>
        </p15:guide>
        <p15:guide id="4" orient="horz" pos="1964">
          <p15:clr>
            <a:srgbClr val="A4A3A4"/>
          </p15:clr>
        </p15:guide>
        <p15:guide id="5" orient="horz" pos="2099">
          <p15:clr>
            <a:srgbClr val="A4A3A4"/>
          </p15:clr>
        </p15:guide>
        <p15:guide id="6" orient="horz" pos="795">
          <p15:clr>
            <a:srgbClr val="A4A3A4"/>
          </p15:clr>
        </p15:guide>
        <p15:guide id="7" orient="horz" pos="666">
          <p15:clr>
            <a:srgbClr val="A4A3A4"/>
          </p15:clr>
        </p15:guide>
        <p15:guide id="8" pos="3403">
          <p15:clr>
            <a:srgbClr val="A4A3A4"/>
          </p15:clr>
        </p15:guide>
        <p15:guide id="9" pos="351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9AB2"/>
    <a:srgbClr val="FEC20D"/>
    <a:srgbClr val="053773"/>
    <a:srgbClr val="89C32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518" autoAdjust="0"/>
    <p:restoredTop sz="85778" autoAdjust="0"/>
  </p:normalViewPr>
  <p:slideViewPr>
    <p:cSldViewPr snapToGrid="0" snapToObjects="1">
      <p:cViewPr varScale="1">
        <p:scale>
          <a:sx n="98" d="100"/>
          <a:sy n="98" d="100"/>
        </p:scale>
        <p:origin x="912" y="78"/>
      </p:cViewPr>
      <p:guideLst>
        <p:guide orient="horz" pos="3378"/>
        <p:guide orient="horz" pos="3490"/>
        <p:guide orient="horz" pos="3379"/>
        <p:guide orient="horz" pos="1964"/>
        <p:guide orient="horz" pos="2099"/>
        <p:guide orient="horz" pos="795"/>
        <p:guide orient="horz" pos="666"/>
        <p:guide pos="3403"/>
        <p:guide pos="351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hdphoto1.wdp>
</file>

<file path=ppt/media/image1.jpeg>
</file>

<file path=ppt/media/image10.png>
</file>

<file path=ppt/media/image11.png>
</file>

<file path=ppt/media/image13.jpeg>
</file>

<file path=ppt/media/image14.jpeg>
</file>

<file path=ppt/media/image2.jpeg>
</file>

<file path=ppt/media/image3.jpe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a:p>
        </p:txBody>
      </p:sp>
      <p:sp>
        <p:nvSpPr>
          <p:cNvPr id="3" name="Date Placeholder 2"/>
          <p:cNvSpPr>
            <a:spLocks noGrp="1"/>
          </p:cNvSpPr>
          <p:nvPr>
            <p:ph type="dt" idx="1"/>
          </p:nvPr>
        </p:nvSpPr>
        <p:spPr>
          <a:xfrm>
            <a:off x="3978132" y="0"/>
            <a:ext cx="3043343" cy="465455"/>
          </a:xfrm>
          <a:prstGeom prst="rect">
            <a:avLst/>
          </a:prstGeom>
        </p:spPr>
        <p:txBody>
          <a:bodyPr vert="horz" lIns="93324" tIns="46662" rIns="93324" bIns="46662" rtlCol="0"/>
          <a:lstStyle>
            <a:lvl1pPr algn="r">
              <a:defRPr sz="1200"/>
            </a:lvl1pPr>
          </a:lstStyle>
          <a:p>
            <a:fld id="{5A4643E8-7A84-1C46-BD5E-B291CD34BF80}" type="datetimeFigureOut">
              <a:rPr lang="en-US" smtClean="0"/>
              <a:t>11/10/2022</a:t>
            </a:fld>
            <a:endParaRPr lang="en-US"/>
          </a:p>
        </p:txBody>
      </p:sp>
      <p:sp>
        <p:nvSpPr>
          <p:cNvPr id="4" name="Slide Image Placeholder 3"/>
          <p:cNvSpPr>
            <a:spLocks noGrp="1" noRot="1" noChangeAspect="1"/>
          </p:cNvSpPr>
          <p:nvPr>
            <p:ph type="sldImg" idx="2"/>
          </p:nvPr>
        </p:nvSpPr>
        <p:spPr>
          <a:xfrm>
            <a:off x="1184275" y="698500"/>
            <a:ext cx="4654550" cy="3490913"/>
          </a:xfrm>
          <a:prstGeom prst="rect">
            <a:avLst/>
          </a:prstGeom>
          <a:noFill/>
          <a:ln w="12700">
            <a:solidFill>
              <a:prstClr val="black"/>
            </a:solidFill>
          </a:ln>
        </p:spPr>
        <p:txBody>
          <a:bodyPr vert="horz" lIns="93324" tIns="46662" rIns="93324" bIns="46662" rtlCol="0" anchor="ctr"/>
          <a:lstStyle/>
          <a:p>
            <a:endParaRPr lang="en-US"/>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a:p>
        </p:txBody>
      </p:sp>
      <p:sp>
        <p:nvSpPr>
          <p:cNvPr id="7" name="Slide Number Placeholder 6"/>
          <p:cNvSpPr>
            <a:spLocks noGrp="1"/>
          </p:cNvSpPr>
          <p:nvPr>
            <p:ph type="sldNum" sz="quarter" idx="5"/>
          </p:nvPr>
        </p:nvSpPr>
        <p:spPr>
          <a:xfrm>
            <a:off x="3978132" y="8842029"/>
            <a:ext cx="3043343" cy="465455"/>
          </a:xfrm>
          <a:prstGeom prst="rect">
            <a:avLst/>
          </a:prstGeom>
        </p:spPr>
        <p:txBody>
          <a:bodyPr vert="horz" lIns="93324" tIns="46662" rIns="93324" bIns="46662" rtlCol="0" anchor="b"/>
          <a:lstStyle>
            <a:lvl1pPr algn="r">
              <a:defRPr sz="1200"/>
            </a:lvl1pPr>
          </a:lstStyle>
          <a:p>
            <a:fld id="{57DC1755-625D-A742-ACDB-726AD4CDF29D}" type="slidenum">
              <a:rPr lang="en-US" smtClean="0"/>
              <a:t>‹#›</a:t>
            </a:fld>
            <a:endParaRPr lang="en-US"/>
          </a:p>
        </p:txBody>
      </p:sp>
    </p:spTree>
    <p:extLst>
      <p:ext uri="{BB962C8B-B14F-4D97-AF65-F5344CB8AC3E}">
        <p14:creationId xmlns:p14="http://schemas.microsoft.com/office/powerpoint/2010/main" val="381739285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7DC1755-625D-A742-ACDB-726AD4CDF29D}" type="slidenum">
              <a:rPr lang="en-US" smtClean="0"/>
              <a:t>1</a:t>
            </a:fld>
            <a:endParaRPr lang="en-US" dirty="0"/>
          </a:p>
        </p:txBody>
      </p:sp>
    </p:spTree>
    <p:extLst>
      <p:ext uri="{BB962C8B-B14F-4D97-AF65-F5344CB8AC3E}">
        <p14:creationId xmlns:p14="http://schemas.microsoft.com/office/powerpoint/2010/main" val="3501422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7DC1755-625D-A742-ACDB-726AD4CDF29D}" type="slidenum">
              <a:rPr lang="en-US" smtClean="0"/>
              <a:t>2</a:t>
            </a:fld>
            <a:endParaRPr lang="en-US"/>
          </a:p>
        </p:txBody>
      </p:sp>
    </p:spTree>
    <p:extLst>
      <p:ext uri="{BB962C8B-B14F-4D97-AF65-F5344CB8AC3E}">
        <p14:creationId xmlns:p14="http://schemas.microsoft.com/office/powerpoint/2010/main" val="41625481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7DC1755-625D-A742-ACDB-726AD4CDF29D}" type="slidenum">
              <a:rPr lang="en-US" smtClean="0"/>
              <a:t>3</a:t>
            </a:fld>
            <a:endParaRPr lang="en-US"/>
          </a:p>
        </p:txBody>
      </p:sp>
    </p:spTree>
    <p:extLst>
      <p:ext uri="{BB962C8B-B14F-4D97-AF65-F5344CB8AC3E}">
        <p14:creationId xmlns:p14="http://schemas.microsoft.com/office/powerpoint/2010/main" val="35693888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7DC1755-625D-A742-ACDB-726AD4CDF29D}" type="slidenum">
              <a:rPr lang="en-US" smtClean="0"/>
              <a:t>4</a:t>
            </a:fld>
            <a:endParaRPr lang="en-US"/>
          </a:p>
        </p:txBody>
      </p:sp>
    </p:spTree>
    <p:extLst>
      <p:ext uri="{BB962C8B-B14F-4D97-AF65-F5344CB8AC3E}">
        <p14:creationId xmlns:p14="http://schemas.microsoft.com/office/powerpoint/2010/main" val="5721342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8.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rotWithShape="1">
          <a:blip r:embed="rId2" cstate="email">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E941F30-66C2-4371-AEF0-31D89E406C6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616943" y="3290007"/>
            <a:ext cx="2675719" cy="2085659"/>
          </a:xfrm>
          <a:prstGeom prst="rect">
            <a:avLst/>
          </a:prstGeom>
        </p:spPr>
      </p:pic>
      <p:sp>
        <p:nvSpPr>
          <p:cNvPr id="2" name="Title 1"/>
          <p:cNvSpPr>
            <a:spLocks noGrp="1"/>
          </p:cNvSpPr>
          <p:nvPr>
            <p:ph type="ctrTitle" hasCustomPrompt="1"/>
          </p:nvPr>
        </p:nvSpPr>
        <p:spPr>
          <a:xfrm>
            <a:off x="325817" y="5600674"/>
            <a:ext cx="7352660" cy="649681"/>
          </a:xfrm>
        </p:spPr>
        <p:txBody>
          <a:bodyPr>
            <a:normAutofit/>
          </a:bodyPr>
          <a:lstStyle>
            <a:lvl1pPr algn="l">
              <a:defRPr sz="3000" b="1">
                <a:solidFill>
                  <a:schemeClr val="bg1"/>
                </a:solidFill>
                <a:latin typeface="Arial"/>
                <a:cs typeface="Arial"/>
              </a:defRPr>
            </a:lvl1pPr>
          </a:lstStyle>
          <a:p>
            <a:r>
              <a:rPr lang="en-US" dirty="0"/>
              <a:t>Area Specialist Meeting – GIS Updates</a:t>
            </a:r>
          </a:p>
        </p:txBody>
      </p:sp>
      <p:sp>
        <p:nvSpPr>
          <p:cNvPr id="3" name="Subtitle 2"/>
          <p:cNvSpPr>
            <a:spLocks noGrp="1"/>
          </p:cNvSpPr>
          <p:nvPr>
            <p:ph type="subTitle" idx="1" hasCustomPrompt="1"/>
          </p:nvPr>
        </p:nvSpPr>
        <p:spPr>
          <a:xfrm>
            <a:off x="325817" y="6250355"/>
            <a:ext cx="5612523" cy="412261"/>
          </a:xfrm>
        </p:spPr>
        <p:txBody>
          <a:bodyPr>
            <a:normAutofit/>
          </a:bodyPr>
          <a:lstStyle>
            <a:lvl1pPr marL="0" indent="0" algn="l">
              <a:buNone/>
              <a:defRPr sz="1500" b="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October 2018 | Chad Volkman – State GIS Specialist</a:t>
            </a:r>
          </a:p>
        </p:txBody>
      </p:sp>
      <p:sp>
        <p:nvSpPr>
          <p:cNvPr id="20" name="Content Placeholder 19"/>
          <p:cNvSpPr>
            <a:spLocks noGrp="1"/>
          </p:cNvSpPr>
          <p:nvPr>
            <p:ph sz="quarter" idx="10" hasCustomPrompt="1"/>
          </p:nvPr>
        </p:nvSpPr>
        <p:spPr>
          <a:xfrm>
            <a:off x="5616943" y="1249851"/>
            <a:ext cx="2266950" cy="342900"/>
          </a:xfrm>
        </p:spPr>
        <p:txBody>
          <a:bodyPr anchor="ctr">
            <a:normAutofit/>
          </a:bodyPr>
          <a:lstStyle>
            <a:lvl1pPr>
              <a:defRPr sz="1000" b="0" spc="300" baseline="0">
                <a:solidFill>
                  <a:srgbClr val="FEC20D"/>
                </a:solidFill>
              </a:defRPr>
            </a:lvl1pPr>
          </a:lstStyle>
          <a:p>
            <a:pPr lvl="0"/>
            <a:r>
              <a:rPr lang="en-US" dirty="0"/>
              <a:t>Kansas</a:t>
            </a:r>
          </a:p>
        </p:txBody>
      </p:sp>
      <p:pic>
        <p:nvPicPr>
          <p:cNvPr id="16" name="Picture 15" descr="NRCS_Title-Raindrop1.png"/>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6770076" y="1133231"/>
            <a:ext cx="2373924" cy="4261977"/>
          </a:xfrm>
          <a:prstGeom prst="rect">
            <a:avLst/>
          </a:prstGeom>
        </p:spPr>
      </p:pic>
      <p:pic>
        <p:nvPicPr>
          <p:cNvPr id="5" name="Picture 4">
            <a:extLst>
              <a:ext uri="{FF2B5EF4-FFF2-40B4-BE49-F238E27FC236}">
                <a16:creationId xmlns:a16="http://schemas.microsoft.com/office/drawing/2014/main" id="{F9FC3495-A294-40C9-9938-899BB5322A54}"/>
              </a:ext>
            </a:extLst>
          </p:cNvPr>
          <p:cNvPicPr>
            <a:picLocks noChangeAspect="1"/>
          </p:cNvPicPr>
          <p:nvPr userDrawn="1"/>
        </p:nvPicPr>
        <p:blipFill>
          <a:blip r:embed="rId5">
            <a:extLst>
              <a:ext uri="{BEBA8EAE-BF5A-486C-A8C5-ECC9F3942E4B}">
                <a14:imgProps xmlns:a14="http://schemas.microsoft.com/office/drawing/2010/main">
                  <a14:imgLayer r:embed="rId6">
                    <a14:imgEffect>
                      <a14:brightnessContrast bright="-27000"/>
                    </a14:imgEffect>
                  </a14:imgLayer>
                </a14:imgProps>
              </a:ext>
            </a:extLst>
          </a:blip>
          <a:stretch>
            <a:fillRect/>
          </a:stretch>
        </p:blipFill>
        <p:spPr>
          <a:xfrm>
            <a:off x="0" y="1228830"/>
            <a:ext cx="5412828" cy="4143375"/>
          </a:xfrm>
          <a:prstGeom prst="rect">
            <a:avLst/>
          </a:prstGeom>
        </p:spPr>
      </p:pic>
    </p:spTree>
    <p:extLst>
      <p:ext uri="{BB962C8B-B14F-4D97-AF65-F5344CB8AC3E}">
        <p14:creationId xmlns:p14="http://schemas.microsoft.com/office/powerpoint/2010/main" val="2714786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rotWithShape="1">
          <a:blip r:embed="rId2" cstate="email">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5581897" y="3341077"/>
            <a:ext cx="3562103" cy="2032000"/>
          </a:xfrm>
          <a:prstGeom prst="rect">
            <a:avLst/>
          </a:prstGeom>
        </p:spPr>
      </p:pic>
      <p:pic>
        <p:nvPicPr>
          <p:cNvPr id="12" name="Picture 11"/>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5581899" y="1260232"/>
            <a:ext cx="3562102" cy="1856153"/>
          </a:xfrm>
          <a:prstGeom prst="rect">
            <a:avLst/>
          </a:prstGeom>
        </p:spPr>
      </p:pic>
      <p:sp>
        <p:nvSpPr>
          <p:cNvPr id="2" name="Title 1"/>
          <p:cNvSpPr>
            <a:spLocks noGrp="1"/>
          </p:cNvSpPr>
          <p:nvPr>
            <p:ph type="title" hasCustomPrompt="1"/>
          </p:nvPr>
        </p:nvSpPr>
        <p:spPr>
          <a:xfrm>
            <a:off x="614854" y="2433516"/>
            <a:ext cx="4367456" cy="2402254"/>
          </a:xfrm>
        </p:spPr>
        <p:txBody>
          <a:bodyPr anchor="t"/>
          <a:lstStyle>
            <a:lvl1pPr algn="l">
              <a:lnSpc>
                <a:spcPct val="90000"/>
              </a:lnSpc>
              <a:defRPr sz="4000" b="1" cap="none">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614854" y="1504462"/>
            <a:ext cx="3761764" cy="929054"/>
          </a:xfrm>
        </p:spPr>
        <p:txBody>
          <a:bodyPr anchor="b"/>
          <a:lstStyle>
            <a:lvl1pPr marL="0" indent="0">
              <a:buNone/>
              <a:defRPr sz="2000" b="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pic>
        <p:nvPicPr>
          <p:cNvPr id="9" name="Picture 8" descr="NRCS-Divider-Slide_Raindrop.png"/>
          <p:cNvPicPr>
            <a:picLocks noChangeAspect="1"/>
          </p:cNvPicPr>
          <p:nvPr userDrawn="1"/>
        </p:nvPicPr>
        <p:blipFill rotWithShape="1">
          <a:blip r:embed="rId5" cstate="email">
            <a:extLst>
              <a:ext uri="{28A0092B-C50C-407E-A947-70E740481C1C}">
                <a14:useLocalDpi xmlns:a14="http://schemas.microsoft.com/office/drawing/2010/main"/>
              </a:ext>
            </a:extLst>
          </a:blip>
          <a:srcRect/>
          <a:stretch/>
        </p:blipFill>
        <p:spPr>
          <a:xfrm>
            <a:off x="7895119" y="2031999"/>
            <a:ext cx="1258650" cy="2676770"/>
          </a:xfrm>
          <a:prstGeom prst="rect">
            <a:avLst/>
          </a:prstGeom>
        </p:spPr>
      </p:pic>
    </p:spTree>
    <p:extLst>
      <p:ext uri="{BB962C8B-B14F-4D97-AF65-F5344CB8AC3E}">
        <p14:creationId xmlns:p14="http://schemas.microsoft.com/office/powerpoint/2010/main" val="2807294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61815" y="635000"/>
            <a:ext cx="8757137" cy="806938"/>
          </a:xfrm>
        </p:spPr>
        <p:txBody>
          <a:bodyPr/>
          <a:lstStyle/>
          <a:p>
            <a:r>
              <a:rPr lang="en-US" dirty="0"/>
              <a:t>Click to edit Master title style</a:t>
            </a:r>
          </a:p>
        </p:txBody>
      </p:sp>
      <p:sp>
        <p:nvSpPr>
          <p:cNvPr id="3" name="Content Placeholder 2"/>
          <p:cNvSpPr>
            <a:spLocks noGrp="1"/>
          </p:cNvSpPr>
          <p:nvPr>
            <p:ph idx="1"/>
          </p:nvPr>
        </p:nvSpPr>
        <p:spPr>
          <a:xfrm>
            <a:off x="261814" y="1600200"/>
            <a:ext cx="7838389"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53175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261815" y="1600200"/>
            <a:ext cx="6811108" cy="45259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p:cNvSpPr/>
          <p:nvPr userDrawn="1"/>
        </p:nvSpPr>
        <p:spPr>
          <a:xfrm>
            <a:off x="7151077" y="1609969"/>
            <a:ext cx="1867875" cy="3978031"/>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252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08C1FE-C7CF-4D3F-8CFC-D9B9DBEF5250}"/>
              </a:ext>
            </a:extLst>
          </p:cNvPr>
          <p:cNvSpPr>
            <a:spLocks noGrp="1"/>
          </p:cNvSpPr>
          <p:nvPr>
            <p:ph type="dt" sz="half" idx="10"/>
          </p:nvPr>
        </p:nvSpPr>
        <p:spPr/>
        <p:txBody>
          <a:bodyPr/>
          <a:lstStyle/>
          <a:p>
            <a:fld id="{74645959-BCB5-4723-8D61-B1FFAA238D40}" type="datetimeFigureOut">
              <a:rPr lang="en-US" smtClean="0"/>
              <a:t>11/10/2022</a:t>
            </a:fld>
            <a:endParaRPr lang="en-US"/>
          </a:p>
        </p:txBody>
      </p:sp>
      <p:sp>
        <p:nvSpPr>
          <p:cNvPr id="3" name="Footer Placeholder 2">
            <a:extLst>
              <a:ext uri="{FF2B5EF4-FFF2-40B4-BE49-F238E27FC236}">
                <a16:creationId xmlns:a16="http://schemas.microsoft.com/office/drawing/2014/main" id="{712CD61A-B8A3-4A5A-987A-F727157F897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C34176-FE4F-4B95-9D9D-6CA00A47E345}"/>
              </a:ext>
            </a:extLst>
          </p:cNvPr>
          <p:cNvSpPr>
            <a:spLocks noGrp="1"/>
          </p:cNvSpPr>
          <p:nvPr>
            <p:ph type="sldNum" sz="quarter" idx="12"/>
          </p:nvPr>
        </p:nvSpPr>
        <p:spPr/>
        <p:txBody>
          <a:bodyPr/>
          <a:lstStyle/>
          <a:p>
            <a:fld id="{6D2E695F-2E31-4152-87B7-EDFAB14C19DB}" type="slidenum">
              <a:rPr lang="en-US" smtClean="0"/>
              <a:t>‹#›</a:t>
            </a:fld>
            <a:endParaRPr lang="en-US"/>
          </a:p>
        </p:txBody>
      </p:sp>
    </p:spTree>
    <p:extLst>
      <p:ext uri="{BB962C8B-B14F-4D97-AF65-F5344CB8AC3E}">
        <p14:creationId xmlns:p14="http://schemas.microsoft.com/office/powerpoint/2010/main" val="396421357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7" cstate="email">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1814" y="566615"/>
            <a:ext cx="8229600" cy="94370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261814" y="1600200"/>
            <a:ext cx="7731369"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28687688"/>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52" r:id="rId4"/>
    <p:sldLayoutId id="2147483654" r:id="rId5"/>
  </p:sldLayoutIdLst>
  <p:hf hdr="0" ftr="0" dt="0"/>
  <p:txStyles>
    <p:titleStyle>
      <a:lvl1pPr algn="l" defTabSz="457200" rtl="0" eaLnBrk="1" latinLnBrk="0" hangingPunct="1">
        <a:spcBef>
          <a:spcPct val="0"/>
        </a:spcBef>
        <a:buNone/>
        <a:defRPr sz="3600" b="1" kern="1200">
          <a:solidFill>
            <a:srgbClr val="89C32D"/>
          </a:solidFill>
          <a:latin typeface="+mj-lt"/>
          <a:ea typeface="+mj-ea"/>
          <a:cs typeface="+mj-cs"/>
        </a:defRPr>
      </a:lvl1pPr>
    </p:titleStyle>
    <p:bodyStyle>
      <a:lvl1pPr marL="0" indent="0" algn="l" defTabSz="457200" rtl="0" eaLnBrk="1" latinLnBrk="0" hangingPunct="1">
        <a:spcBef>
          <a:spcPct val="20000"/>
        </a:spcBef>
        <a:buFont typeface="Arial"/>
        <a:buNone/>
        <a:defRPr sz="2400" b="0"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25817" y="1592751"/>
            <a:ext cx="4894769" cy="3585305"/>
          </a:xfrm>
        </p:spPr>
        <p:txBody>
          <a:bodyPr>
            <a:normAutofit/>
          </a:bodyPr>
          <a:lstStyle/>
          <a:p>
            <a:r>
              <a:rPr lang="en-US" sz="3600" dirty="0">
                <a:latin typeface="+mn-lt"/>
              </a:rPr>
              <a:t>Conservation Assessment</a:t>
            </a:r>
            <a:br>
              <a:rPr lang="en-US" sz="3600" dirty="0">
                <a:latin typeface="+mn-lt"/>
              </a:rPr>
            </a:br>
            <a:r>
              <a:rPr lang="en-US" sz="3600" dirty="0">
                <a:latin typeface="+mn-lt"/>
              </a:rPr>
              <a:t>Ranking</a:t>
            </a:r>
            <a:br>
              <a:rPr lang="en-US" sz="3600" dirty="0">
                <a:latin typeface="+mn-lt"/>
              </a:rPr>
            </a:br>
            <a:r>
              <a:rPr lang="en-US" sz="3600" dirty="0">
                <a:latin typeface="+mn-lt"/>
              </a:rPr>
              <a:t>Tool</a:t>
            </a:r>
            <a:br>
              <a:rPr lang="en-US" dirty="0">
                <a:latin typeface="+mn-lt"/>
              </a:rPr>
            </a:br>
            <a:br>
              <a:rPr lang="en-US" dirty="0">
                <a:latin typeface="+mn-lt"/>
              </a:rPr>
            </a:br>
            <a:r>
              <a:rPr lang="en-US" dirty="0">
                <a:solidFill>
                  <a:schemeClr val="bg1">
                    <a:lumMod val="75000"/>
                  </a:schemeClr>
                </a:solidFill>
                <a:latin typeface="+mn-lt"/>
              </a:rPr>
              <a:t>Soils</a:t>
            </a:r>
            <a:endParaRPr lang="en-US" dirty="0">
              <a:solidFill>
                <a:schemeClr val="bg1">
                  <a:lumMod val="75000"/>
                </a:schemeClr>
              </a:solidFill>
            </a:endParaRPr>
          </a:p>
        </p:txBody>
      </p:sp>
      <p:sp>
        <p:nvSpPr>
          <p:cNvPr id="3" name="Subtitle 2"/>
          <p:cNvSpPr>
            <a:spLocks noGrp="1"/>
          </p:cNvSpPr>
          <p:nvPr>
            <p:ph type="subTitle" idx="1"/>
          </p:nvPr>
        </p:nvSpPr>
        <p:spPr>
          <a:xfrm>
            <a:off x="325817" y="5882907"/>
            <a:ext cx="5612523" cy="677914"/>
          </a:xfrm>
        </p:spPr>
        <p:txBody>
          <a:bodyPr>
            <a:normAutofit/>
          </a:bodyPr>
          <a:lstStyle/>
          <a:p>
            <a:endParaRPr lang="en-US" dirty="0"/>
          </a:p>
        </p:txBody>
      </p:sp>
      <p:sp>
        <p:nvSpPr>
          <p:cNvPr id="5" name="Subtitle 2">
            <a:extLst>
              <a:ext uri="{FF2B5EF4-FFF2-40B4-BE49-F238E27FC236}">
                <a16:creationId xmlns:a16="http://schemas.microsoft.com/office/drawing/2014/main" id="{2EDA87D3-9A87-48E9-B6DC-6B3992A6C4A8}"/>
              </a:ext>
            </a:extLst>
          </p:cNvPr>
          <p:cNvSpPr txBox="1">
            <a:spLocks/>
          </p:cNvSpPr>
          <p:nvPr/>
        </p:nvSpPr>
        <p:spPr>
          <a:xfrm>
            <a:off x="7135914" y="343784"/>
            <a:ext cx="1740195" cy="421759"/>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500" b="0" kern="1200">
                <a:solidFill>
                  <a:srgbClr val="FFFFFF"/>
                </a:solidFill>
                <a:latin typeface="+mn-lt"/>
                <a:ea typeface="+mn-ea"/>
                <a:cs typeface="+mn-cs"/>
              </a:defRPr>
            </a:lvl1pPr>
            <a:lvl2pPr marL="4572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000" dirty="0"/>
              <a:t>May 2, 2019</a:t>
            </a:r>
          </a:p>
        </p:txBody>
      </p:sp>
    </p:spTree>
    <p:extLst>
      <p:ext uri="{BB962C8B-B14F-4D97-AF65-F5344CB8AC3E}">
        <p14:creationId xmlns:p14="http://schemas.microsoft.com/office/powerpoint/2010/main" val="4059534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05C24A7-8B4C-4682-AA5C-FD23A22BF925}"/>
              </a:ext>
            </a:extLst>
          </p:cNvPr>
          <p:cNvSpPr txBox="1"/>
          <p:nvPr/>
        </p:nvSpPr>
        <p:spPr>
          <a:xfrm>
            <a:off x="914400" y="1719818"/>
            <a:ext cx="7332454" cy="1938992"/>
          </a:xfrm>
          <a:prstGeom prst="rect">
            <a:avLst/>
          </a:prstGeom>
          <a:noFill/>
        </p:spPr>
        <p:txBody>
          <a:bodyPr wrap="square" rtlCol="0">
            <a:spAutoFit/>
          </a:bodyPr>
          <a:lstStyle/>
          <a:p>
            <a:r>
              <a:rPr lang="en-US" sz="2000" dirty="0">
                <a:solidFill>
                  <a:srgbClr val="053773"/>
                </a:solidFill>
              </a:rPr>
              <a:t>The final Soil Data Access </a:t>
            </a:r>
            <a:r>
              <a:rPr lang="en-US" sz="2000" dirty="0" err="1">
                <a:solidFill>
                  <a:srgbClr val="053773"/>
                </a:solidFill>
              </a:rPr>
              <a:t>landunit</a:t>
            </a:r>
            <a:r>
              <a:rPr lang="en-US" sz="2000" dirty="0">
                <a:solidFill>
                  <a:srgbClr val="053773"/>
                </a:solidFill>
              </a:rPr>
              <a:t> ratings for each of the resource concerns will be returned to CART for awarding of points. The publication date of the soils data will also be returned to CART as metadata. This will ensure that any of the Soil Quality Degradation ratings can be tied back to a particular version of SSURGO soils data.</a:t>
            </a:r>
          </a:p>
        </p:txBody>
      </p:sp>
      <p:sp>
        <p:nvSpPr>
          <p:cNvPr id="7" name="Title 4">
            <a:extLst>
              <a:ext uri="{FF2B5EF4-FFF2-40B4-BE49-F238E27FC236}">
                <a16:creationId xmlns:a16="http://schemas.microsoft.com/office/drawing/2014/main" id="{E53F6B8D-4972-4977-88FD-BA970B6AF1C3}"/>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Final </a:t>
            </a:r>
            <a:r>
              <a:rPr lang="en-US" sz="3000" dirty="0" err="1"/>
              <a:t>Landunit</a:t>
            </a:r>
            <a:r>
              <a:rPr lang="en-US" sz="3000" dirty="0"/>
              <a:t> Ratings </a:t>
            </a:r>
          </a:p>
        </p:txBody>
      </p:sp>
      <p:graphicFrame>
        <p:nvGraphicFramePr>
          <p:cNvPr id="3" name="Table 2">
            <a:extLst>
              <a:ext uri="{FF2B5EF4-FFF2-40B4-BE49-F238E27FC236}">
                <a16:creationId xmlns:a16="http://schemas.microsoft.com/office/drawing/2014/main" id="{351605C9-D210-4709-AD4B-63E65809B192}"/>
              </a:ext>
            </a:extLst>
          </p:cNvPr>
          <p:cNvGraphicFramePr>
            <a:graphicFrameLocks noGrp="1"/>
          </p:cNvGraphicFramePr>
          <p:nvPr/>
        </p:nvGraphicFramePr>
        <p:xfrm>
          <a:off x="1634576" y="3881367"/>
          <a:ext cx="5727700" cy="1619885"/>
        </p:xfrm>
        <a:graphic>
          <a:graphicData uri="http://schemas.openxmlformats.org/drawingml/2006/table">
            <a:tbl>
              <a:tblPr/>
              <a:tblGrid>
                <a:gridCol w="1409700">
                  <a:extLst>
                    <a:ext uri="{9D8B030D-6E8A-4147-A177-3AD203B41FA5}">
                      <a16:colId xmlns:a16="http://schemas.microsoft.com/office/drawing/2014/main" val="1993728639"/>
                    </a:ext>
                  </a:extLst>
                </a:gridCol>
                <a:gridCol w="2438400">
                  <a:extLst>
                    <a:ext uri="{9D8B030D-6E8A-4147-A177-3AD203B41FA5}">
                      <a16:colId xmlns:a16="http://schemas.microsoft.com/office/drawing/2014/main" val="845011261"/>
                    </a:ext>
                  </a:extLst>
                </a:gridCol>
                <a:gridCol w="1879600">
                  <a:extLst>
                    <a:ext uri="{9D8B030D-6E8A-4147-A177-3AD203B41FA5}">
                      <a16:colId xmlns:a16="http://schemas.microsoft.com/office/drawing/2014/main" val="3692243481"/>
                    </a:ext>
                  </a:extLst>
                </a:gridCol>
              </a:tblGrid>
              <a:tr h="352425">
                <a:tc>
                  <a:txBody>
                    <a:bodyPr/>
                    <a:lstStyle/>
                    <a:p>
                      <a:pPr algn="ctr" fontAlgn="ctr"/>
                      <a:r>
                        <a:rPr lang="en-US" sz="1100" b="1" i="0" u="none" strike="noStrike">
                          <a:solidFill>
                            <a:srgbClr val="000000"/>
                          </a:solidFill>
                          <a:effectLst/>
                          <a:latin typeface="Calibri" panose="020F0502020204030204" pitchFamily="34" charset="0"/>
                        </a:rPr>
                        <a:t>Landunit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100" b="1" i="0" u="none" strike="noStrike" dirty="0" err="1">
                          <a:solidFill>
                            <a:srgbClr val="000000"/>
                          </a:solidFill>
                          <a:effectLst/>
                          <a:latin typeface="Calibri" panose="020F0502020204030204" pitchFamily="34" charset="0"/>
                        </a:rPr>
                        <a:t>Landunit</a:t>
                      </a:r>
                      <a:r>
                        <a:rPr lang="en-US" sz="1100" b="1" i="0" u="none" strike="noStrike" dirty="0">
                          <a:solidFill>
                            <a:srgbClr val="000000"/>
                          </a:solidFill>
                          <a:effectLst/>
                          <a:latin typeface="Calibri" panose="020F0502020204030204" pitchFamily="34" charset="0"/>
                        </a:rPr>
                        <a:t> Ratings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100" b="1" i="0" u="none" strike="noStrike" dirty="0">
                          <a:solidFill>
                            <a:srgbClr val="000000"/>
                          </a:solidFill>
                          <a:effectLst/>
                          <a:latin typeface="Calibri" panose="020F0502020204030204" pitchFamily="34" charset="0"/>
                        </a:rPr>
                        <a:t>Soil Survey Publication Date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860249924"/>
                  </a:ext>
                </a:extLst>
              </a:tr>
              <a:tr h="316865">
                <a:tc>
                  <a:txBody>
                    <a:bodyPr/>
                    <a:lstStyle/>
                    <a:p>
                      <a:pPr algn="l" fontAlgn="ctr"/>
                      <a:r>
                        <a:rPr lang="en-US" sz="1100" b="0" i="0" u="none" strike="noStrike">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en-US" sz="1100" b="0" i="0" u="none" strike="noStrike" dirty="0">
                          <a:solidFill>
                            <a:srgbClr val="000000"/>
                          </a:solidFill>
                          <a:effectLst/>
                          <a:latin typeface="Calibri" panose="020F0502020204030204" pitchFamily="34" charset="0"/>
                        </a:rPr>
                        <a:t>Agricultural Organic Soil Subsidence:4</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100" b="0" i="0" u="none" strike="noStrike">
                          <a:solidFill>
                            <a:srgbClr val="000000"/>
                          </a:solidFill>
                          <a:effectLst/>
                          <a:latin typeface="Calibri" panose="020F0502020204030204" pitchFamily="34" charset="0"/>
                        </a:rPr>
                        <a:t>WY629 2018-09-14 18:51:24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391753712"/>
                  </a:ext>
                </a:extLst>
              </a:tr>
              <a:tr h="316865">
                <a:tc>
                  <a:txBody>
                    <a:bodyPr/>
                    <a:lstStyle/>
                    <a:p>
                      <a:pPr algn="l" fontAlgn="ctr"/>
                      <a:r>
                        <a:rPr lang="en-US" sz="1100" b="0" i="0" u="none" strike="noStrike" dirty="0">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l" fontAlgn="ctr"/>
                      <a:r>
                        <a:rPr lang="en-US" sz="1100" b="0" i="0" u="none" strike="noStrike" dirty="0">
                          <a:solidFill>
                            <a:srgbClr val="000000"/>
                          </a:solidFill>
                          <a:effectLst/>
                          <a:latin typeface="Calibri" panose="020F0502020204030204" pitchFamily="34" charset="0"/>
                        </a:rPr>
                        <a:t>Organic Matter Depletion:2</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US" sz="1100" b="0" i="0" u="none" strike="noStrike">
                          <a:solidFill>
                            <a:srgbClr val="000000"/>
                          </a:solidFill>
                          <a:effectLst/>
                          <a:latin typeface="Calibri" panose="020F0502020204030204" pitchFamily="34" charset="0"/>
                        </a:rPr>
                        <a:t>WY629 2018-09-14 18:51:24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941411217"/>
                  </a:ext>
                </a:extLst>
              </a:tr>
              <a:tr h="316865">
                <a:tc>
                  <a:txBody>
                    <a:bodyPr/>
                    <a:lstStyle/>
                    <a:p>
                      <a:pPr algn="l" fontAlgn="ctr"/>
                      <a:r>
                        <a:rPr lang="en-US" sz="1100" b="0" i="0" u="none" strike="noStrike" dirty="0">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ctr"/>
                      <a:r>
                        <a:rPr lang="en-US" sz="1100" b="0" i="0" u="none" strike="noStrike" dirty="0">
                          <a:solidFill>
                            <a:srgbClr val="000000"/>
                          </a:solidFill>
                          <a:effectLst/>
                          <a:latin typeface="Calibri" panose="020F0502020204030204" pitchFamily="34" charset="0"/>
                        </a:rPr>
                        <a:t>Soil Susceptibility to Compaction:1</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tc>
                  <a:txBody>
                    <a:bodyPr/>
                    <a:lstStyle/>
                    <a:p>
                      <a:pPr algn="ctr" fontAlgn="ctr"/>
                      <a:r>
                        <a:rPr lang="en-US" sz="1100" b="0" i="0" u="none" strike="noStrike">
                          <a:solidFill>
                            <a:srgbClr val="000000"/>
                          </a:solidFill>
                          <a:effectLst/>
                          <a:latin typeface="Calibri" panose="020F0502020204030204" pitchFamily="34" charset="0"/>
                        </a:rPr>
                        <a:t>WY629 2018-09-14 18:51:24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2915350190"/>
                  </a:ext>
                </a:extLst>
              </a:tr>
              <a:tr h="316865">
                <a:tc>
                  <a:txBody>
                    <a:bodyPr/>
                    <a:lstStyle/>
                    <a:p>
                      <a:pPr algn="l" fontAlgn="ctr"/>
                      <a:r>
                        <a:rPr lang="en-US" sz="1100" b="0" i="0" u="none" strike="noStrike" dirty="0">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US" sz="1100" b="0" i="0" u="none" strike="noStrike" dirty="0">
                          <a:solidFill>
                            <a:srgbClr val="000000"/>
                          </a:solidFill>
                          <a:effectLst/>
                          <a:latin typeface="Calibri" panose="020F0502020204030204" pitchFamily="34" charset="0"/>
                        </a:rPr>
                        <a:t>Surface Salt Concentration:2</a:t>
                      </a:r>
                    </a:p>
                  </a:txBody>
                  <a:tcPr marL="857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FFFF00"/>
                    </a:solidFill>
                  </a:tcPr>
                </a:tc>
                <a:tc>
                  <a:txBody>
                    <a:bodyPr/>
                    <a:lstStyle/>
                    <a:p>
                      <a:pPr algn="ctr" fontAlgn="ctr"/>
                      <a:r>
                        <a:rPr lang="en-US" sz="1100" b="0" i="0" u="none" strike="noStrike" dirty="0">
                          <a:solidFill>
                            <a:srgbClr val="000000"/>
                          </a:solidFill>
                          <a:effectLst/>
                          <a:latin typeface="Calibri" panose="020F0502020204030204" pitchFamily="34" charset="0"/>
                        </a:rPr>
                        <a:t>WY629 2018-09-14 18:51:24</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554589926"/>
                  </a:ext>
                </a:extLst>
              </a:tr>
            </a:tbl>
          </a:graphicData>
        </a:graphic>
      </p:graphicFrame>
    </p:spTree>
    <p:extLst>
      <p:ext uri="{BB962C8B-B14F-4D97-AF65-F5344CB8AC3E}">
        <p14:creationId xmlns:p14="http://schemas.microsoft.com/office/powerpoint/2010/main" val="24930092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B99FFBB-6E6D-47B3-ABBA-7DE99CF8CD08}"/>
              </a:ext>
            </a:extLst>
          </p:cNvPr>
          <p:cNvSpPr txBox="1"/>
          <p:nvPr/>
        </p:nvSpPr>
        <p:spPr>
          <a:xfrm>
            <a:off x="624247" y="684653"/>
            <a:ext cx="8181711" cy="400110"/>
          </a:xfrm>
          <a:prstGeom prst="rect">
            <a:avLst/>
          </a:prstGeom>
          <a:noFill/>
        </p:spPr>
        <p:txBody>
          <a:bodyPr wrap="square" rtlCol="0">
            <a:spAutoFit/>
          </a:bodyPr>
          <a:lstStyle/>
          <a:p>
            <a:r>
              <a:rPr lang="en-US" sz="2000" dirty="0">
                <a:solidFill>
                  <a:srgbClr val="053773"/>
                </a:solidFill>
              </a:rPr>
              <a:t>This domain table contains an ordered list of all possible rating values.</a:t>
            </a:r>
          </a:p>
        </p:txBody>
      </p:sp>
      <p:graphicFrame>
        <p:nvGraphicFramePr>
          <p:cNvPr id="3" name="Table 2">
            <a:extLst>
              <a:ext uri="{FF2B5EF4-FFF2-40B4-BE49-F238E27FC236}">
                <a16:creationId xmlns:a16="http://schemas.microsoft.com/office/drawing/2014/main" id="{EAB155ED-3484-45B3-A705-95CC69CCE0A3}"/>
              </a:ext>
            </a:extLst>
          </p:cNvPr>
          <p:cNvGraphicFramePr>
            <a:graphicFrameLocks noGrp="1"/>
          </p:cNvGraphicFramePr>
          <p:nvPr>
            <p:extLst>
              <p:ext uri="{D42A27DB-BD31-4B8C-83A1-F6EECF244321}">
                <p14:modId xmlns:p14="http://schemas.microsoft.com/office/powerpoint/2010/main" val="1950634269"/>
              </p:ext>
            </p:extLst>
          </p:nvPr>
        </p:nvGraphicFramePr>
        <p:xfrm>
          <a:off x="261939" y="1469877"/>
          <a:ext cx="8659871" cy="4299522"/>
        </p:xfrm>
        <a:graphic>
          <a:graphicData uri="http://schemas.openxmlformats.org/drawingml/2006/table">
            <a:tbl>
              <a:tblPr/>
              <a:tblGrid>
                <a:gridCol w="519592">
                  <a:extLst>
                    <a:ext uri="{9D8B030D-6E8A-4147-A177-3AD203B41FA5}">
                      <a16:colId xmlns:a16="http://schemas.microsoft.com/office/drawing/2014/main" val="4248814354"/>
                    </a:ext>
                  </a:extLst>
                </a:gridCol>
                <a:gridCol w="2164968">
                  <a:extLst>
                    <a:ext uri="{9D8B030D-6E8A-4147-A177-3AD203B41FA5}">
                      <a16:colId xmlns:a16="http://schemas.microsoft.com/office/drawing/2014/main" val="4096708387"/>
                    </a:ext>
                  </a:extLst>
                </a:gridCol>
                <a:gridCol w="2489713">
                  <a:extLst>
                    <a:ext uri="{9D8B030D-6E8A-4147-A177-3AD203B41FA5}">
                      <a16:colId xmlns:a16="http://schemas.microsoft.com/office/drawing/2014/main" val="844697295"/>
                    </a:ext>
                  </a:extLst>
                </a:gridCol>
                <a:gridCol w="2966006">
                  <a:extLst>
                    <a:ext uri="{9D8B030D-6E8A-4147-A177-3AD203B41FA5}">
                      <a16:colId xmlns:a16="http://schemas.microsoft.com/office/drawing/2014/main" val="934130908"/>
                    </a:ext>
                  </a:extLst>
                </a:gridCol>
                <a:gridCol w="519592">
                  <a:extLst>
                    <a:ext uri="{9D8B030D-6E8A-4147-A177-3AD203B41FA5}">
                      <a16:colId xmlns:a16="http://schemas.microsoft.com/office/drawing/2014/main" val="2842386331"/>
                    </a:ext>
                  </a:extLst>
                </a:gridCol>
              </a:tblGrid>
              <a:tr h="351480">
                <a:tc>
                  <a:txBody>
                    <a:bodyPr/>
                    <a:lstStyle/>
                    <a:p>
                      <a:pPr algn="ctr" rtl="0" fontAlgn="ctr"/>
                      <a:r>
                        <a:rPr lang="en-US" sz="900" b="1" i="0" u="none" strike="noStrike">
                          <a:solidFill>
                            <a:srgbClr val="000000"/>
                          </a:solidFill>
                          <a:effectLst/>
                          <a:latin typeface="Calibri" panose="020F0502020204030204" pitchFamily="34" charset="0"/>
                        </a:rPr>
                        <a:t>Line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CART Rating</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Soil Interpretation Name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Soil Interpretation Rating Class</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Rating Number</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239485693"/>
                  </a:ext>
                </a:extLst>
              </a:tr>
              <a:tr h="171654">
                <a:tc>
                  <a:txBody>
                    <a:bodyPr/>
                    <a:lstStyle/>
                    <a:p>
                      <a:pPr algn="ctr" rtl="0" fontAlgn="b"/>
                      <a:r>
                        <a:rPr lang="en-US" sz="900" b="0" i="0" u="none" strike="noStrike">
                          <a:solidFill>
                            <a:srgbClr val="000000"/>
                          </a:solidFill>
                          <a:effectLst/>
                          <a:latin typeface="Calibri" panose="020F0502020204030204" pitchFamily="34" charset="0"/>
                        </a:rPr>
                        <a:t>1</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High surface salinization risk or already saline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60070098"/>
                  </a:ext>
                </a:extLst>
              </a:tr>
              <a:tr h="171654">
                <a:tc>
                  <a:txBody>
                    <a:bodyPr/>
                    <a:lstStyle/>
                    <a:p>
                      <a:pPr algn="ctr" rtl="0" fontAlgn="b"/>
                      <a:r>
                        <a:rPr lang="en-US" sz="900" b="0" i="0" u="none" strike="noStrike">
                          <a:solidFill>
                            <a:srgbClr val="000000"/>
                          </a:solidFill>
                          <a:effectLst/>
                          <a:latin typeface="Calibri" panose="020F0502020204030204" pitchFamily="34" charset="0"/>
                        </a:rPr>
                        <a:t>2</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Surface salinization risk</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673462067"/>
                  </a:ext>
                </a:extLst>
              </a:tr>
              <a:tr h="171654">
                <a:tc>
                  <a:txBody>
                    <a:bodyPr/>
                    <a:lstStyle/>
                    <a:p>
                      <a:pPr algn="ctr" rtl="0" fontAlgn="b"/>
                      <a:r>
                        <a:rPr lang="en-US" sz="900" b="0" i="0" u="none" strike="noStrike">
                          <a:solidFill>
                            <a:srgbClr val="000000"/>
                          </a:solidFill>
                          <a:effectLst/>
                          <a:latin typeface="Calibri" panose="020F0502020204030204" pitchFamily="34" charset="0"/>
                        </a:rPr>
                        <a:t>3</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Low surface salinization risk</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13189778"/>
                  </a:ext>
                </a:extLst>
              </a:tr>
              <a:tr h="171654">
                <a:tc>
                  <a:txBody>
                    <a:bodyPr/>
                    <a:lstStyle/>
                    <a:p>
                      <a:pPr algn="ctr" rtl="0" fontAlgn="b"/>
                      <a:r>
                        <a:rPr lang="en-US" sz="900" b="0" i="0" u="none" strike="noStrike">
                          <a:solidFill>
                            <a:srgbClr val="000000"/>
                          </a:solidFill>
                          <a:effectLst/>
                          <a:latin typeface="Calibri" panose="020F0502020204030204" pitchFamily="34" charset="0"/>
                        </a:rPr>
                        <a:t>4</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215412791"/>
                  </a:ext>
                </a:extLst>
              </a:tr>
              <a:tr h="171654">
                <a:tc>
                  <a:txBody>
                    <a:bodyPr/>
                    <a:lstStyle/>
                    <a:p>
                      <a:pPr algn="ctr" rtl="0" fontAlgn="b"/>
                      <a:r>
                        <a:rPr lang="en-US" sz="900" b="0" i="0" u="none" strike="noStrike">
                          <a:solidFill>
                            <a:srgbClr val="000000"/>
                          </a:solidFill>
                          <a:effectLst/>
                          <a:latin typeface="Calibri" panose="020F0502020204030204" pitchFamily="34" charset="0"/>
                        </a:rPr>
                        <a:t>5</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High</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3255662655"/>
                  </a:ext>
                </a:extLst>
              </a:tr>
              <a:tr h="171654">
                <a:tc>
                  <a:txBody>
                    <a:bodyPr/>
                    <a:lstStyle/>
                    <a:p>
                      <a:pPr algn="ctr" rtl="0" fontAlgn="b"/>
                      <a:r>
                        <a:rPr lang="en-US" sz="900" b="0" i="0" u="none" strike="noStrike">
                          <a:solidFill>
                            <a:srgbClr val="000000"/>
                          </a:solidFill>
                          <a:effectLst/>
                          <a:latin typeface="Calibri" panose="020F0502020204030204" pitchFamily="34" charset="0"/>
                        </a:rPr>
                        <a:t>6</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Medium</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387885348"/>
                  </a:ext>
                </a:extLst>
              </a:tr>
              <a:tr h="171654">
                <a:tc>
                  <a:txBody>
                    <a:bodyPr/>
                    <a:lstStyle/>
                    <a:p>
                      <a:pPr algn="ctr" rtl="0" fontAlgn="b"/>
                      <a:r>
                        <a:rPr lang="en-US" sz="900" b="0" i="0" u="none" strike="noStrike">
                          <a:solidFill>
                            <a:srgbClr val="000000"/>
                          </a:solidFill>
                          <a:effectLst/>
                          <a:latin typeface="Calibri" panose="020F0502020204030204" pitchFamily="34" charset="0"/>
                        </a:rPr>
                        <a:t>7</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Low</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2969079225"/>
                  </a:ext>
                </a:extLst>
              </a:tr>
              <a:tr h="171654">
                <a:tc>
                  <a:txBody>
                    <a:bodyPr/>
                    <a:lstStyle/>
                    <a:p>
                      <a:pPr algn="ctr" rtl="0" fontAlgn="b"/>
                      <a:r>
                        <a:rPr lang="en-US" sz="900" b="0" i="0" u="none" strike="noStrike">
                          <a:solidFill>
                            <a:srgbClr val="000000"/>
                          </a:solidFill>
                          <a:effectLst/>
                          <a:latin typeface="Calibri" panose="020F0502020204030204" pitchFamily="34" charset="0"/>
                        </a:rPr>
                        <a:t>8</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320017808"/>
                  </a:ext>
                </a:extLst>
              </a:tr>
              <a:tr h="171654">
                <a:tc>
                  <a:txBody>
                    <a:bodyPr/>
                    <a:lstStyle/>
                    <a:p>
                      <a:pPr algn="ctr" rtl="0" fontAlgn="b"/>
                      <a:r>
                        <a:rPr lang="en-US" sz="900" b="0" i="0" u="none" strike="noStrike">
                          <a:solidFill>
                            <a:srgbClr val="000000"/>
                          </a:solidFill>
                          <a:effectLst/>
                          <a:latin typeface="Calibri" panose="020F0502020204030204" pitchFamily="34" charset="0"/>
                        </a:rPr>
                        <a:t>9</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OM depletion high</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881519422"/>
                  </a:ext>
                </a:extLst>
              </a:tr>
              <a:tr h="171654">
                <a:tc>
                  <a:txBody>
                    <a:bodyPr/>
                    <a:lstStyle/>
                    <a:p>
                      <a:pPr algn="ctr" rtl="0" fontAlgn="b"/>
                      <a:r>
                        <a:rPr lang="en-US" sz="900" b="0" i="0" u="none" strike="noStrike">
                          <a:solidFill>
                            <a:srgbClr val="000000"/>
                          </a:solidFill>
                          <a:effectLst/>
                          <a:latin typeface="Calibri" panose="020F0502020204030204" pitchFamily="34" charset="0"/>
                        </a:rPr>
                        <a:t>10</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rtl="0" fontAlgn="ctr"/>
                      <a:r>
                        <a:rPr lang="en-US" sz="900" b="0" i="0" u="none" strike="noStrike">
                          <a:solidFill>
                            <a:srgbClr val="000000"/>
                          </a:solidFill>
                          <a:effectLst/>
                          <a:latin typeface="Calibri" panose="020F0502020204030204" pitchFamily="34" charset="0"/>
                        </a:rPr>
                        <a:t>OM depletion moderately high</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240729698"/>
                  </a:ext>
                </a:extLst>
              </a:tr>
              <a:tr h="171654">
                <a:tc>
                  <a:txBody>
                    <a:bodyPr/>
                    <a:lstStyle/>
                    <a:p>
                      <a:pPr algn="ctr" rtl="0" fontAlgn="b"/>
                      <a:r>
                        <a:rPr lang="en-US" sz="900" b="0" i="0" u="none" strike="noStrike">
                          <a:solidFill>
                            <a:srgbClr val="000000"/>
                          </a:solidFill>
                          <a:effectLst/>
                          <a:latin typeface="Calibri" panose="020F0502020204030204" pitchFamily="34" charset="0"/>
                        </a:rPr>
                        <a:t>11</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OM depletion moderate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545763160"/>
                  </a:ext>
                </a:extLst>
              </a:tr>
              <a:tr h="171654">
                <a:tc>
                  <a:txBody>
                    <a:bodyPr/>
                    <a:lstStyle/>
                    <a:p>
                      <a:pPr algn="ctr" rtl="0" fontAlgn="b"/>
                      <a:r>
                        <a:rPr lang="en-US" sz="900" b="0" i="0" u="none" strike="noStrike">
                          <a:solidFill>
                            <a:srgbClr val="000000"/>
                          </a:solidFill>
                          <a:effectLst/>
                          <a:latin typeface="Calibri" panose="020F0502020204030204" pitchFamily="34" charset="0"/>
                        </a:rPr>
                        <a:t>12</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l" rtl="0" fontAlgn="ctr"/>
                      <a:r>
                        <a:rPr lang="en-US" sz="900" b="0" i="0" u="none" strike="noStrike">
                          <a:solidFill>
                            <a:srgbClr val="000000"/>
                          </a:solidFill>
                          <a:effectLst/>
                          <a:latin typeface="Calibri" panose="020F0502020204030204" pitchFamily="34" charset="0"/>
                        </a:rPr>
                        <a:t>OM depletion moderately low</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extLst>
                  <a:ext uri="{0D108BD9-81ED-4DB2-BD59-A6C34878D82A}">
                    <a16:rowId xmlns:a16="http://schemas.microsoft.com/office/drawing/2014/main" val="2187372564"/>
                  </a:ext>
                </a:extLst>
              </a:tr>
              <a:tr h="171654">
                <a:tc>
                  <a:txBody>
                    <a:bodyPr/>
                    <a:lstStyle/>
                    <a:p>
                      <a:pPr algn="ctr" rtl="0" fontAlgn="b"/>
                      <a:r>
                        <a:rPr lang="en-US" sz="900" b="0" i="0" u="none" strike="noStrike">
                          <a:solidFill>
                            <a:srgbClr val="000000"/>
                          </a:solidFill>
                          <a:effectLst/>
                          <a:latin typeface="Calibri" panose="020F0502020204030204" pitchFamily="34" charset="0"/>
                        </a:rPr>
                        <a:t>13</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OM depletion low</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3107453166"/>
                  </a:ext>
                </a:extLst>
              </a:tr>
              <a:tr h="171654">
                <a:tc>
                  <a:txBody>
                    <a:bodyPr/>
                    <a:lstStyle/>
                    <a:p>
                      <a:pPr algn="ctr" rtl="0" fontAlgn="b"/>
                      <a:r>
                        <a:rPr lang="en-US" sz="900" b="0" i="0" u="none" strike="noStrike">
                          <a:solidFill>
                            <a:srgbClr val="000000"/>
                          </a:solidFill>
                          <a:effectLst/>
                          <a:latin typeface="Calibri" panose="020F0502020204030204" pitchFamily="34" charset="0"/>
                        </a:rPr>
                        <a:t>14</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Depletion:6</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6</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2997589382"/>
                  </a:ext>
                </a:extLst>
              </a:tr>
              <a:tr h="171654">
                <a:tc>
                  <a:txBody>
                    <a:bodyPr/>
                    <a:lstStyle/>
                    <a:p>
                      <a:pPr algn="ctr" rtl="0" fontAlgn="b"/>
                      <a:r>
                        <a:rPr lang="en-US" sz="900" b="0" i="0" u="none" strike="noStrike">
                          <a:solidFill>
                            <a:srgbClr val="000000"/>
                          </a:solidFill>
                          <a:effectLst/>
                          <a:latin typeface="Calibri" panose="020F0502020204030204" pitchFamily="34" charset="0"/>
                        </a:rPr>
                        <a:t>15</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Severe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2986125623"/>
                  </a:ext>
                </a:extLst>
              </a:tr>
              <a:tr h="171654">
                <a:tc>
                  <a:txBody>
                    <a:bodyPr/>
                    <a:lstStyle/>
                    <a:p>
                      <a:pPr algn="ctr" rtl="0" fontAlgn="b"/>
                      <a:r>
                        <a:rPr lang="en-US" sz="900" b="0" i="0" u="none" strike="noStrike">
                          <a:solidFill>
                            <a:srgbClr val="000000"/>
                          </a:solidFill>
                          <a:effectLst/>
                          <a:latin typeface="Calibri" panose="020F0502020204030204" pitchFamily="34" charset="0"/>
                        </a:rPr>
                        <a:t>16</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Moderate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80367844"/>
                  </a:ext>
                </a:extLst>
              </a:tr>
              <a:tr h="171654">
                <a:tc>
                  <a:txBody>
                    <a:bodyPr/>
                    <a:lstStyle/>
                    <a:p>
                      <a:pPr algn="ctr" rtl="0" fontAlgn="b"/>
                      <a:r>
                        <a:rPr lang="en-US" sz="900" b="0" i="0" u="none" strike="noStrike">
                          <a:solidFill>
                            <a:srgbClr val="000000"/>
                          </a:solidFill>
                          <a:effectLst/>
                          <a:latin typeface="Calibri" panose="020F0502020204030204" pitchFamily="34" charset="0"/>
                        </a:rPr>
                        <a:t>17</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Low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3938590329"/>
                  </a:ext>
                </a:extLst>
              </a:tr>
              <a:tr h="171654">
                <a:tc>
                  <a:txBody>
                    <a:bodyPr/>
                    <a:lstStyle/>
                    <a:p>
                      <a:pPr algn="ctr" rtl="0" fontAlgn="b"/>
                      <a:r>
                        <a:rPr lang="en-US" sz="900" b="0" i="0" u="none" strike="noStrike">
                          <a:solidFill>
                            <a:srgbClr val="000000"/>
                          </a:solidFill>
                          <a:effectLst/>
                          <a:latin typeface="Calibri" panose="020F0502020204030204" pitchFamily="34" charset="0"/>
                        </a:rPr>
                        <a:t>18</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Mineral soil</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1124124924"/>
                  </a:ext>
                </a:extLst>
              </a:tr>
              <a:tr h="171654">
                <a:tc>
                  <a:txBody>
                    <a:bodyPr/>
                    <a:lstStyle/>
                    <a:p>
                      <a:pPr algn="ctr" rtl="0" fontAlgn="b"/>
                      <a:r>
                        <a:rPr lang="en-US" sz="900" b="0" i="0" u="none" strike="noStrike">
                          <a:solidFill>
                            <a:srgbClr val="000000"/>
                          </a:solidFill>
                          <a:effectLst/>
                          <a:latin typeface="Calibri" panose="020F0502020204030204" pitchFamily="34" charset="0"/>
                        </a:rPr>
                        <a:t>19</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en-US" sz="900" b="0" i="0" u="none" strike="noStrike">
                          <a:solidFill>
                            <a:srgbClr val="000000"/>
                          </a:solidFill>
                          <a:effectLst/>
                          <a:latin typeface="Calibri" panose="020F0502020204030204" pitchFamily="34" charset="0"/>
                        </a:rPr>
                        <a:t>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2505893022"/>
                  </a:ext>
                </a:extLst>
              </a:tr>
              <a:tr h="171654">
                <a:tc>
                  <a:txBody>
                    <a:bodyPr/>
                    <a:lstStyle/>
                    <a:p>
                      <a:pPr algn="ctr" rtl="0" fontAlgn="b"/>
                      <a:r>
                        <a:rPr lang="en-US" sz="900" b="0" i="0" u="none" strike="noStrike">
                          <a:solidFill>
                            <a:srgbClr val="000000"/>
                          </a:solidFill>
                          <a:effectLst/>
                          <a:latin typeface="Calibri" panose="020F0502020204030204" pitchFamily="34" charset="0"/>
                        </a:rPr>
                        <a:t>20</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Organisms:1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favorable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3370733058"/>
                  </a:ext>
                </a:extLst>
              </a:tr>
              <a:tr h="171654">
                <a:tc>
                  <a:txBody>
                    <a:bodyPr/>
                    <a:lstStyle/>
                    <a:p>
                      <a:pPr algn="ctr" rtl="0" fontAlgn="b"/>
                      <a:r>
                        <a:rPr lang="en-US" sz="900" b="0" i="0" u="none" strike="noStrike">
                          <a:solidFill>
                            <a:srgbClr val="000000"/>
                          </a:solidFill>
                          <a:effectLst/>
                          <a:latin typeface="Calibri" panose="020F0502020204030204" pitchFamily="34" charset="0"/>
                        </a:rPr>
                        <a:t>21</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Organisms:2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Somewhat favorable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1128114465"/>
                  </a:ext>
                </a:extLst>
              </a:tr>
              <a:tr h="171654">
                <a:tc>
                  <a:txBody>
                    <a:bodyPr/>
                    <a:lstStyle/>
                    <a:p>
                      <a:pPr algn="ctr" rtl="0" fontAlgn="b"/>
                      <a:r>
                        <a:rPr lang="en-US" sz="900" b="0" i="0" u="none" strike="noStrike">
                          <a:solidFill>
                            <a:srgbClr val="000000"/>
                          </a:solidFill>
                          <a:effectLst/>
                          <a:latin typeface="Calibri" panose="020F0502020204030204" pitchFamily="34" charset="0"/>
                        </a:rPr>
                        <a:t>22</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Organisms:3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Very favorable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2138248431"/>
                  </a:ext>
                </a:extLst>
              </a:tr>
              <a:tr h="171654">
                <a:tc>
                  <a:txBody>
                    <a:bodyPr/>
                    <a:lstStyle/>
                    <a:p>
                      <a:pPr algn="ctr" rtl="0" fontAlgn="b"/>
                      <a:r>
                        <a:rPr lang="en-US" sz="900" b="0" i="0" u="none" strike="noStrike">
                          <a:solidFill>
                            <a:srgbClr val="000000"/>
                          </a:solidFill>
                          <a:effectLst/>
                          <a:latin typeface="Calibri" panose="020F0502020204030204" pitchFamily="34" charset="0"/>
                        </a:rPr>
                        <a:t>23</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Organisms:4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Not rated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dirty="0">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380758316"/>
                  </a:ext>
                </a:extLst>
              </a:tr>
            </a:tbl>
          </a:graphicData>
        </a:graphic>
      </p:graphicFrame>
    </p:spTree>
    <p:extLst>
      <p:ext uri="{BB962C8B-B14F-4D97-AF65-F5344CB8AC3E}">
        <p14:creationId xmlns:p14="http://schemas.microsoft.com/office/powerpoint/2010/main" val="600021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0B58-F7DA-4BD0-91A4-526806E017A3}"/>
              </a:ext>
            </a:extLst>
          </p:cNvPr>
          <p:cNvSpPr>
            <a:spLocks noGrp="1"/>
          </p:cNvSpPr>
          <p:nvPr>
            <p:ph type="title"/>
          </p:nvPr>
        </p:nvSpPr>
        <p:spPr/>
        <p:txBody>
          <a:bodyPr/>
          <a:lstStyle/>
          <a:p>
            <a:r>
              <a:rPr lang="en-US" dirty="0"/>
              <a:t>How is Geospatial Data Used in CART</a:t>
            </a:r>
          </a:p>
        </p:txBody>
      </p:sp>
      <p:sp>
        <p:nvSpPr>
          <p:cNvPr id="3" name="Text Placeholder 2">
            <a:extLst>
              <a:ext uri="{FF2B5EF4-FFF2-40B4-BE49-F238E27FC236}">
                <a16:creationId xmlns:a16="http://schemas.microsoft.com/office/drawing/2014/main" id="{5D1AF53E-ACEC-4B8F-B108-977B844323B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872987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197F-EB38-4A4B-A893-CF6B6AF54065}"/>
              </a:ext>
            </a:extLst>
          </p:cNvPr>
          <p:cNvSpPr>
            <a:spLocks noGrp="1"/>
          </p:cNvSpPr>
          <p:nvPr>
            <p:ph type="title"/>
          </p:nvPr>
        </p:nvSpPr>
        <p:spPr/>
        <p:txBody>
          <a:bodyPr/>
          <a:lstStyle/>
          <a:p>
            <a:r>
              <a:rPr lang="en-US" dirty="0"/>
              <a:t>Usage</a:t>
            </a:r>
          </a:p>
        </p:txBody>
      </p:sp>
      <p:pic>
        <p:nvPicPr>
          <p:cNvPr id="1026" name="Picture 2">
            <a:extLst>
              <a:ext uri="{FF2B5EF4-FFF2-40B4-BE49-F238E27FC236}">
                <a16:creationId xmlns:a16="http://schemas.microsoft.com/office/drawing/2014/main" id="{D1C821FB-7FCF-4EDB-928D-B8D5955E16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2578" y="841145"/>
            <a:ext cx="4093218" cy="60168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91437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197F-EB38-4A4B-A893-CF6B6AF54065}"/>
              </a:ext>
            </a:extLst>
          </p:cNvPr>
          <p:cNvSpPr>
            <a:spLocks noGrp="1"/>
          </p:cNvSpPr>
          <p:nvPr>
            <p:ph type="title"/>
          </p:nvPr>
        </p:nvSpPr>
        <p:spPr/>
        <p:txBody>
          <a:bodyPr/>
          <a:lstStyle/>
          <a:p>
            <a:r>
              <a:rPr lang="en-US" dirty="0"/>
              <a:t>Threshold</a:t>
            </a:r>
          </a:p>
        </p:txBody>
      </p:sp>
      <p:sp>
        <p:nvSpPr>
          <p:cNvPr id="3" name="Content Placeholder 2">
            <a:extLst>
              <a:ext uri="{FF2B5EF4-FFF2-40B4-BE49-F238E27FC236}">
                <a16:creationId xmlns:a16="http://schemas.microsoft.com/office/drawing/2014/main" id="{03AC937F-747D-4351-BA27-794702918D8F}"/>
              </a:ext>
            </a:extLst>
          </p:cNvPr>
          <p:cNvSpPr>
            <a:spLocks noGrp="1"/>
          </p:cNvSpPr>
          <p:nvPr>
            <p:ph idx="1"/>
          </p:nvPr>
        </p:nvSpPr>
        <p:spPr>
          <a:xfrm>
            <a:off x="261815" y="1446885"/>
            <a:ext cx="7565114" cy="908108"/>
          </a:xfrm>
        </p:spPr>
        <p:txBody>
          <a:bodyPr>
            <a:normAutofit/>
          </a:bodyPr>
          <a:lstStyle/>
          <a:p>
            <a:r>
              <a:rPr lang="en-US" sz="2000" dirty="0"/>
              <a:t>Measure of Intrinsic Site Vulnerability and amount of conservation effort to reach a “sustainable” level</a:t>
            </a:r>
          </a:p>
        </p:txBody>
      </p:sp>
      <p:pic>
        <p:nvPicPr>
          <p:cNvPr id="6" name="Picture 5">
            <a:extLst>
              <a:ext uri="{FF2B5EF4-FFF2-40B4-BE49-F238E27FC236}">
                <a16:creationId xmlns:a16="http://schemas.microsoft.com/office/drawing/2014/main" id="{51A250B6-7305-4F36-8F44-F89741C76CB9}"/>
              </a:ext>
            </a:extLst>
          </p:cNvPr>
          <p:cNvPicPr>
            <a:picLocks noChangeAspect="1"/>
          </p:cNvPicPr>
          <p:nvPr/>
        </p:nvPicPr>
        <p:blipFill>
          <a:blip r:embed="rId3"/>
          <a:stretch>
            <a:fillRect/>
          </a:stretch>
        </p:blipFill>
        <p:spPr>
          <a:xfrm>
            <a:off x="731520" y="3504500"/>
            <a:ext cx="7736301" cy="1828799"/>
          </a:xfrm>
          <a:prstGeom prst="rect">
            <a:avLst/>
          </a:prstGeom>
        </p:spPr>
      </p:pic>
      <p:sp>
        <p:nvSpPr>
          <p:cNvPr id="8" name="Content Placeholder 2">
            <a:extLst>
              <a:ext uri="{FF2B5EF4-FFF2-40B4-BE49-F238E27FC236}">
                <a16:creationId xmlns:a16="http://schemas.microsoft.com/office/drawing/2014/main" id="{AD6E9788-D77D-4A98-B237-020E916C341A}"/>
              </a:ext>
            </a:extLst>
          </p:cNvPr>
          <p:cNvSpPr txBox="1">
            <a:spLocks/>
          </p:cNvSpPr>
          <p:nvPr/>
        </p:nvSpPr>
        <p:spPr>
          <a:xfrm>
            <a:off x="261815" y="3115086"/>
            <a:ext cx="4061809" cy="454054"/>
          </a:xfrm>
          <a:prstGeom prst="rect">
            <a:avLst/>
          </a:prstGeom>
        </p:spPr>
        <p:txBody>
          <a:bodyPr vert="horz" lIns="91440" tIns="45720" rIns="91440" bIns="45720" rtlCol="0">
            <a:normAutofit lnSpcReduction="10000"/>
          </a:bodyPr>
          <a:lstStyle>
            <a:lvl1pPr marL="0" indent="0" algn="l" defTabSz="457200" rtl="0" eaLnBrk="1" latinLnBrk="0" hangingPunct="1">
              <a:spcBef>
                <a:spcPct val="20000"/>
              </a:spcBef>
              <a:buFont typeface="Arial"/>
              <a:buNone/>
              <a:defRPr sz="2400" b="0"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Soil Erosion – Sheet and Rill</a:t>
            </a:r>
          </a:p>
        </p:txBody>
      </p:sp>
      <p:sp>
        <p:nvSpPr>
          <p:cNvPr id="11" name="TextBox 10">
            <a:extLst>
              <a:ext uri="{FF2B5EF4-FFF2-40B4-BE49-F238E27FC236}">
                <a16:creationId xmlns:a16="http://schemas.microsoft.com/office/drawing/2014/main" id="{057AC970-CCC9-4562-874F-A3F74E9F9E2A}"/>
              </a:ext>
            </a:extLst>
          </p:cNvPr>
          <p:cNvSpPr txBox="1"/>
          <p:nvPr/>
        </p:nvSpPr>
        <p:spPr>
          <a:xfrm>
            <a:off x="261815" y="2708783"/>
            <a:ext cx="8620371" cy="369332"/>
          </a:xfrm>
          <a:prstGeom prst="rect">
            <a:avLst/>
          </a:prstGeom>
          <a:noFill/>
        </p:spPr>
        <p:txBody>
          <a:bodyPr wrap="square" rtlCol="0">
            <a:spAutoFit/>
          </a:bodyPr>
          <a:lstStyle/>
          <a:p>
            <a:r>
              <a:rPr lang="en-US" dirty="0"/>
              <a:t>From NB 440-19-9, Attachment A – CART Resource Concern Assessment</a:t>
            </a:r>
          </a:p>
        </p:txBody>
      </p:sp>
    </p:spTree>
    <p:extLst>
      <p:ext uri="{BB962C8B-B14F-4D97-AF65-F5344CB8AC3E}">
        <p14:creationId xmlns:p14="http://schemas.microsoft.com/office/powerpoint/2010/main" val="3559294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4">
            <a:extLst>
              <a:ext uri="{FF2B5EF4-FFF2-40B4-BE49-F238E27FC236}">
                <a16:creationId xmlns:a16="http://schemas.microsoft.com/office/drawing/2014/main" id="{A58D3C21-63F5-4E06-BD27-237529E9A8DA}"/>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Soil Quality Degradation</a:t>
            </a:r>
          </a:p>
        </p:txBody>
      </p:sp>
      <p:sp>
        <p:nvSpPr>
          <p:cNvPr id="7" name="TextBox 6">
            <a:extLst>
              <a:ext uri="{FF2B5EF4-FFF2-40B4-BE49-F238E27FC236}">
                <a16:creationId xmlns:a16="http://schemas.microsoft.com/office/drawing/2014/main" id="{490C9099-6959-457A-9DFD-4E19FAD8FC7E}"/>
              </a:ext>
            </a:extLst>
          </p:cNvPr>
          <p:cNvSpPr txBox="1"/>
          <p:nvPr/>
        </p:nvSpPr>
        <p:spPr>
          <a:xfrm>
            <a:off x="634040" y="1573187"/>
            <a:ext cx="8078636" cy="2343655"/>
          </a:xfrm>
          <a:prstGeom prst="rect">
            <a:avLst/>
          </a:prstGeom>
          <a:noFill/>
        </p:spPr>
        <p:txBody>
          <a:bodyPr wrap="square" rtlCol="0">
            <a:spAutoFit/>
          </a:bodyPr>
          <a:lstStyle/>
          <a:p>
            <a:pPr>
              <a:lnSpc>
                <a:spcPct val="150000"/>
              </a:lnSpc>
            </a:pPr>
            <a:r>
              <a:rPr lang="en-US" sz="2000" dirty="0">
                <a:solidFill>
                  <a:srgbClr val="053773"/>
                </a:solidFill>
              </a:rPr>
              <a:t>CART has four resource concerns related to Soil Quality Degradation and each will involve analysis of soil interpretation data from the Soil Data Access Query service. Soil maps and reports for these interpretations are also available from Web Soil Survey. Both applications are connecting to the same soils database.</a:t>
            </a:r>
          </a:p>
        </p:txBody>
      </p:sp>
      <p:graphicFrame>
        <p:nvGraphicFramePr>
          <p:cNvPr id="5" name="Table 4">
            <a:extLst>
              <a:ext uri="{FF2B5EF4-FFF2-40B4-BE49-F238E27FC236}">
                <a16:creationId xmlns:a16="http://schemas.microsoft.com/office/drawing/2014/main" id="{FF160D0F-36E6-4521-9388-4322279B2798}"/>
              </a:ext>
            </a:extLst>
          </p:cNvPr>
          <p:cNvGraphicFramePr>
            <a:graphicFrameLocks noGrp="1"/>
          </p:cNvGraphicFramePr>
          <p:nvPr/>
        </p:nvGraphicFramePr>
        <p:xfrm>
          <a:off x="753640" y="4091789"/>
          <a:ext cx="7731126" cy="1492356"/>
        </p:xfrm>
        <a:graphic>
          <a:graphicData uri="http://schemas.openxmlformats.org/drawingml/2006/table">
            <a:tbl>
              <a:tblPr/>
              <a:tblGrid>
                <a:gridCol w="319542">
                  <a:extLst>
                    <a:ext uri="{9D8B030D-6E8A-4147-A177-3AD203B41FA5}">
                      <a16:colId xmlns:a16="http://schemas.microsoft.com/office/drawing/2014/main" val="3606152099"/>
                    </a:ext>
                  </a:extLst>
                </a:gridCol>
                <a:gridCol w="3470574">
                  <a:extLst>
                    <a:ext uri="{9D8B030D-6E8A-4147-A177-3AD203B41FA5}">
                      <a16:colId xmlns:a16="http://schemas.microsoft.com/office/drawing/2014/main" val="988731539"/>
                    </a:ext>
                  </a:extLst>
                </a:gridCol>
                <a:gridCol w="3941010">
                  <a:extLst>
                    <a:ext uri="{9D8B030D-6E8A-4147-A177-3AD203B41FA5}">
                      <a16:colId xmlns:a16="http://schemas.microsoft.com/office/drawing/2014/main" val="3282105268"/>
                    </a:ext>
                  </a:extLst>
                </a:gridCol>
              </a:tblGrid>
              <a:tr h="310784">
                <a:tc>
                  <a:txBody>
                    <a:bodyPr/>
                    <a:lstStyle/>
                    <a:p>
                      <a:pPr algn="l" fontAlgn="b"/>
                      <a:r>
                        <a:rPr lang="en-US" sz="1000" b="0" i="0" u="none" strike="noStrike" dirty="0">
                          <a:solidFill>
                            <a:srgbClr val="000000"/>
                          </a:solidFill>
                          <a:effectLst/>
                          <a:latin typeface="Calibri" panose="020F0502020204030204" pitchFamily="34" charset="0"/>
                        </a:rPr>
                        <a:t> </a:t>
                      </a:r>
                    </a:p>
                  </a:txBody>
                  <a:tcPr marL="8880"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300" b="0" i="0" u="none" strike="noStrike" dirty="0">
                          <a:solidFill>
                            <a:srgbClr val="000000"/>
                          </a:solidFill>
                          <a:effectLst/>
                          <a:latin typeface="Arial" panose="020B0604020202020204" pitchFamily="34" charset="0"/>
                        </a:rPr>
                        <a:t>Resource Concern</a:t>
                      </a:r>
                    </a:p>
                  </a:txBody>
                  <a:tcPr marL="8880"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300" b="0" i="0" u="none" strike="noStrike" dirty="0">
                          <a:solidFill>
                            <a:srgbClr val="000000"/>
                          </a:solidFill>
                          <a:effectLst/>
                          <a:latin typeface="Arial" panose="020B0604020202020204" pitchFamily="34" charset="0"/>
                        </a:rPr>
                        <a:t>Soil Interpretation</a:t>
                      </a:r>
                    </a:p>
                  </a:txBody>
                  <a:tcPr marL="8880"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446292921"/>
                  </a:ext>
                </a:extLst>
              </a:tr>
              <a:tr h="295393">
                <a:tc>
                  <a:txBody>
                    <a:bodyPr/>
                    <a:lstStyle/>
                    <a:p>
                      <a:pPr algn="r" fontAlgn="b"/>
                      <a:r>
                        <a:rPr lang="en-US" sz="1300" b="0" i="0" u="none" strike="noStrike" dirty="0">
                          <a:solidFill>
                            <a:srgbClr val="000000"/>
                          </a:solidFill>
                          <a:effectLst/>
                          <a:latin typeface="Arial" panose="020B0604020202020204" pitchFamily="34" charset="0"/>
                        </a:rPr>
                        <a:t>1</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Subsidence</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Agricultural Organic Soil Subsidence</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3646788"/>
                  </a:ext>
                </a:extLst>
              </a:tr>
              <a:tr h="295393">
                <a:tc>
                  <a:txBody>
                    <a:bodyPr/>
                    <a:lstStyle/>
                    <a:p>
                      <a:pPr algn="r" fontAlgn="b"/>
                      <a:r>
                        <a:rPr lang="en-US" sz="1300" b="0" i="0" u="none" strike="noStrike" dirty="0">
                          <a:solidFill>
                            <a:srgbClr val="000000"/>
                          </a:solidFill>
                          <a:effectLst/>
                          <a:latin typeface="Arial" panose="020B0604020202020204" pitchFamily="34" charset="0"/>
                        </a:rPr>
                        <a:t>2</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Compaction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Soil Susceptibility to Compaction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14300809"/>
                  </a:ext>
                </a:extLst>
              </a:tr>
              <a:tr h="295393">
                <a:tc>
                  <a:txBody>
                    <a:bodyPr/>
                    <a:lstStyle/>
                    <a:p>
                      <a:pPr algn="r" fontAlgn="b"/>
                      <a:r>
                        <a:rPr lang="en-US" sz="1300" b="0" i="0" u="none" strike="noStrike" dirty="0">
                          <a:solidFill>
                            <a:srgbClr val="000000"/>
                          </a:solidFill>
                          <a:effectLst/>
                          <a:latin typeface="Arial" panose="020B0604020202020204" pitchFamily="34" charset="0"/>
                        </a:rPr>
                        <a:t>3</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Organic Matter Depletion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Organic Matter Depletion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5648667"/>
                  </a:ext>
                </a:extLst>
              </a:tr>
              <a:tr h="295393">
                <a:tc>
                  <a:txBody>
                    <a:bodyPr/>
                    <a:lstStyle/>
                    <a:p>
                      <a:pPr algn="r" fontAlgn="b"/>
                      <a:r>
                        <a:rPr lang="en-US" sz="1300" b="0" i="0" u="none" strike="noStrike" dirty="0">
                          <a:solidFill>
                            <a:srgbClr val="000000"/>
                          </a:solidFill>
                          <a:effectLst/>
                          <a:latin typeface="Arial" panose="020B0604020202020204" pitchFamily="34" charset="0"/>
                        </a:rPr>
                        <a:t>4</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Concentration of Salts and Other Chemicals</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Surface Salt Concentration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05421325"/>
                  </a:ext>
                </a:extLst>
              </a:tr>
            </a:tbl>
          </a:graphicData>
        </a:graphic>
      </p:graphicFrame>
    </p:spTree>
    <p:extLst>
      <p:ext uri="{BB962C8B-B14F-4D97-AF65-F5344CB8AC3E}">
        <p14:creationId xmlns:p14="http://schemas.microsoft.com/office/powerpoint/2010/main" val="4055596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5231E25F-3F9F-456E-ADC9-1C4E68CD8FC4}"/>
              </a:ext>
            </a:extLst>
          </p:cNvPr>
          <p:cNvSpPr txBox="1">
            <a:spLocks/>
          </p:cNvSpPr>
          <p:nvPr/>
        </p:nvSpPr>
        <p:spPr>
          <a:xfrm>
            <a:off x="261814" y="704631"/>
            <a:ext cx="8229600" cy="838236"/>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Soil Data Access Requests by CART</a:t>
            </a:r>
          </a:p>
        </p:txBody>
      </p:sp>
      <p:sp>
        <p:nvSpPr>
          <p:cNvPr id="6" name="Content Placeholder 5">
            <a:extLst>
              <a:ext uri="{FF2B5EF4-FFF2-40B4-BE49-F238E27FC236}">
                <a16:creationId xmlns:a16="http://schemas.microsoft.com/office/drawing/2014/main" id="{7F7EBF6C-BFA9-4B3E-9D62-176569A5834E}"/>
              </a:ext>
            </a:extLst>
          </p:cNvPr>
          <p:cNvSpPr txBox="1">
            <a:spLocks/>
          </p:cNvSpPr>
          <p:nvPr/>
        </p:nvSpPr>
        <p:spPr>
          <a:xfrm>
            <a:off x="261815" y="1496688"/>
            <a:ext cx="4776529" cy="3920702"/>
          </a:xfrm>
          <a:prstGeom prst="rect">
            <a:avLst/>
          </a:prstGeom>
        </p:spPr>
        <p:txBody>
          <a:bodyPr>
            <a:normAutofit fontScale="25000" lnSpcReduction="20000"/>
          </a:bodyPr>
          <a:lstStyle>
            <a:lvl1pPr marL="0" indent="0" algn="l" defTabSz="457200" rtl="0" eaLnBrk="1" latinLnBrk="0" hangingPunct="1">
              <a:spcBef>
                <a:spcPct val="20000"/>
              </a:spcBef>
              <a:buFont typeface="Arial"/>
              <a:buNone/>
              <a:defRPr sz="2400" b="0"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lnSpc>
                <a:spcPct val="120000"/>
              </a:lnSpc>
              <a:buFont typeface="Arial" panose="020B0604020202020204" pitchFamily="34" charset="0"/>
              <a:buChar char="•"/>
            </a:pPr>
            <a:r>
              <a:rPr lang="en-US" sz="8000" dirty="0"/>
              <a:t>The request for soils data begins once </a:t>
            </a:r>
            <a:r>
              <a:rPr lang="en-US" sz="8000" dirty="0" err="1"/>
              <a:t>landunits</a:t>
            </a:r>
            <a:r>
              <a:rPr lang="en-US" sz="8000" dirty="0"/>
              <a:t> have been selected.</a:t>
            </a:r>
          </a:p>
          <a:p>
            <a:pPr marL="342900" indent="-342900">
              <a:lnSpc>
                <a:spcPct val="120000"/>
              </a:lnSpc>
              <a:buFont typeface="Arial" panose="020B0604020202020204" pitchFamily="34" charset="0"/>
              <a:buChar char="•"/>
            </a:pPr>
            <a:r>
              <a:rPr lang="en-US" sz="8000" dirty="0"/>
              <a:t>The request is in the form of an SQL query and contains:</a:t>
            </a:r>
          </a:p>
          <a:p>
            <a:pPr marL="1085850" lvl="1" indent="-342900">
              <a:lnSpc>
                <a:spcPct val="120000"/>
              </a:lnSpc>
              <a:buFont typeface="Arial" panose="020B0604020202020204" pitchFamily="34" charset="0"/>
              <a:buChar char="•"/>
            </a:pPr>
            <a:r>
              <a:rPr lang="en-US" sz="7200" dirty="0" err="1"/>
              <a:t>Landunit</a:t>
            </a:r>
            <a:r>
              <a:rPr lang="en-US" sz="7200" dirty="0"/>
              <a:t> identifier</a:t>
            </a:r>
          </a:p>
          <a:p>
            <a:pPr marL="1085850" lvl="1" indent="-342900">
              <a:lnSpc>
                <a:spcPct val="120000"/>
              </a:lnSpc>
              <a:buFont typeface="Arial" panose="020B0604020202020204" pitchFamily="34" charset="0"/>
              <a:buChar char="•"/>
            </a:pPr>
            <a:r>
              <a:rPr lang="en-US" sz="7200" dirty="0"/>
              <a:t>Bounding coordinates</a:t>
            </a:r>
          </a:p>
          <a:p>
            <a:pPr marL="342900" indent="-342900">
              <a:lnSpc>
                <a:spcPct val="120000"/>
              </a:lnSpc>
              <a:buFont typeface="Arial" panose="020B0604020202020204" pitchFamily="34" charset="0"/>
              <a:buChar char="•"/>
            </a:pPr>
            <a:r>
              <a:rPr lang="en-US" sz="8000" dirty="0"/>
              <a:t>CART will automatically send the request to Soil Data Access Query Service.</a:t>
            </a:r>
          </a:p>
          <a:p>
            <a:pPr marL="342900" indent="-342900">
              <a:lnSpc>
                <a:spcPct val="120000"/>
              </a:lnSpc>
              <a:buFont typeface="Arial" panose="020B0604020202020204" pitchFamily="34" charset="0"/>
              <a:buChar char="•"/>
            </a:pPr>
            <a:r>
              <a:rPr lang="en-US" sz="8000" dirty="0"/>
              <a:t>Map layers are processed in the background and will not be displayed.</a:t>
            </a:r>
          </a:p>
          <a:p>
            <a:pPr marL="342900" indent="-342900">
              <a:buFont typeface="Arial" panose="020B0604020202020204" pitchFamily="34" charset="0"/>
              <a:buChar char="•"/>
            </a:pPr>
            <a:endParaRPr lang="en-US" sz="2000" dirty="0"/>
          </a:p>
        </p:txBody>
      </p:sp>
      <p:grpSp>
        <p:nvGrpSpPr>
          <p:cNvPr id="14" name="Group 13">
            <a:extLst>
              <a:ext uri="{FF2B5EF4-FFF2-40B4-BE49-F238E27FC236}">
                <a16:creationId xmlns:a16="http://schemas.microsoft.com/office/drawing/2014/main" id="{3246A6EB-4E97-45B5-B37D-8663A1E32C6D}"/>
              </a:ext>
            </a:extLst>
          </p:cNvPr>
          <p:cNvGrpSpPr/>
          <p:nvPr/>
        </p:nvGrpSpPr>
        <p:grpSpPr>
          <a:xfrm>
            <a:off x="5038344" y="1513940"/>
            <a:ext cx="4037961" cy="3529865"/>
            <a:chOff x="5038344" y="1600200"/>
            <a:chExt cx="4037961" cy="3529865"/>
          </a:xfrm>
        </p:grpSpPr>
        <p:sp>
          <p:nvSpPr>
            <p:cNvPr id="8" name="TextBox 7">
              <a:extLst>
                <a:ext uri="{FF2B5EF4-FFF2-40B4-BE49-F238E27FC236}">
                  <a16:creationId xmlns:a16="http://schemas.microsoft.com/office/drawing/2014/main" id="{0A33FB1C-0EF3-4AAB-A0E1-BF84973E4454}"/>
                </a:ext>
              </a:extLst>
            </p:cNvPr>
            <p:cNvSpPr txBox="1"/>
            <p:nvPr/>
          </p:nvSpPr>
          <p:spPr>
            <a:xfrm>
              <a:off x="5651142" y="4822288"/>
              <a:ext cx="2955746" cy="307777"/>
            </a:xfrm>
            <a:prstGeom prst="rect">
              <a:avLst/>
            </a:prstGeom>
            <a:noFill/>
          </p:spPr>
          <p:txBody>
            <a:bodyPr wrap="none" rtlCol="0">
              <a:spAutoFit/>
            </a:bodyPr>
            <a:lstStyle/>
            <a:p>
              <a:r>
                <a:rPr lang="en-US" sz="1400" dirty="0"/>
                <a:t>Park County, Wyoming (245 acres)</a:t>
              </a:r>
            </a:p>
          </p:txBody>
        </p:sp>
        <p:pic>
          <p:nvPicPr>
            <p:cNvPr id="13" name="Picture 12">
              <a:extLst>
                <a:ext uri="{FF2B5EF4-FFF2-40B4-BE49-F238E27FC236}">
                  <a16:creationId xmlns:a16="http://schemas.microsoft.com/office/drawing/2014/main" id="{43FB2313-40CB-4B50-ABC8-01D120AD3761}"/>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038344" y="1600200"/>
              <a:ext cx="4037961" cy="3200400"/>
            </a:xfrm>
            <a:prstGeom prst="rect">
              <a:avLst/>
            </a:prstGeom>
          </p:spPr>
        </p:pic>
      </p:grpSp>
    </p:spTree>
    <p:extLst>
      <p:ext uri="{BB962C8B-B14F-4D97-AF65-F5344CB8AC3E}">
        <p14:creationId xmlns:p14="http://schemas.microsoft.com/office/powerpoint/2010/main" val="9476921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1C0B1C50-5AEE-46D3-9812-F1A9FBD6DB60}"/>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Map data is processed in the background</a:t>
            </a:r>
          </a:p>
        </p:txBody>
      </p:sp>
      <p:sp>
        <p:nvSpPr>
          <p:cNvPr id="14" name="Arrow: Right 13">
            <a:extLst>
              <a:ext uri="{FF2B5EF4-FFF2-40B4-BE49-F238E27FC236}">
                <a16:creationId xmlns:a16="http://schemas.microsoft.com/office/drawing/2014/main" id="{968F603F-C855-4BB5-AA26-6CA259940A9D}"/>
              </a:ext>
            </a:extLst>
          </p:cNvPr>
          <p:cNvSpPr/>
          <p:nvPr/>
        </p:nvSpPr>
        <p:spPr>
          <a:xfrm>
            <a:off x="4183811" y="2734579"/>
            <a:ext cx="767751" cy="57797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060F89DF-F41D-4A02-A720-B73E9BF91D9E}"/>
              </a:ext>
            </a:extLst>
          </p:cNvPr>
          <p:cNvGrpSpPr/>
          <p:nvPr/>
        </p:nvGrpSpPr>
        <p:grpSpPr>
          <a:xfrm>
            <a:off x="77634" y="1522566"/>
            <a:ext cx="4036945" cy="3527565"/>
            <a:chOff x="0" y="1600200"/>
            <a:chExt cx="4036945" cy="3527565"/>
          </a:xfrm>
        </p:grpSpPr>
        <p:sp>
          <p:nvSpPr>
            <p:cNvPr id="6" name="TextBox 5">
              <a:extLst>
                <a:ext uri="{FF2B5EF4-FFF2-40B4-BE49-F238E27FC236}">
                  <a16:creationId xmlns:a16="http://schemas.microsoft.com/office/drawing/2014/main" id="{2EB0DFD7-2CCD-469A-BC1E-D39F30C5BA1C}"/>
                </a:ext>
              </a:extLst>
            </p:cNvPr>
            <p:cNvSpPr txBox="1"/>
            <p:nvPr/>
          </p:nvSpPr>
          <p:spPr>
            <a:xfrm>
              <a:off x="611620" y="4819988"/>
              <a:ext cx="2855337" cy="307777"/>
            </a:xfrm>
            <a:prstGeom prst="rect">
              <a:avLst/>
            </a:prstGeom>
            <a:noFill/>
          </p:spPr>
          <p:txBody>
            <a:bodyPr wrap="square" rtlCol="0">
              <a:spAutoFit/>
            </a:bodyPr>
            <a:lstStyle/>
            <a:p>
              <a:pPr algn="ctr"/>
              <a:r>
                <a:rPr lang="en-US" sz="1400" dirty="0"/>
                <a:t>Basic Soil Map</a:t>
              </a:r>
            </a:p>
          </p:txBody>
        </p:sp>
        <p:pic>
          <p:nvPicPr>
            <p:cNvPr id="4" name="Picture 3">
              <a:extLst>
                <a:ext uri="{FF2B5EF4-FFF2-40B4-BE49-F238E27FC236}">
                  <a16:creationId xmlns:a16="http://schemas.microsoft.com/office/drawing/2014/main" id="{29D6D113-C3FD-422E-970B-B38F272C742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1600200"/>
              <a:ext cx="4036945" cy="3200400"/>
            </a:xfrm>
            <a:prstGeom prst="rect">
              <a:avLst/>
            </a:prstGeom>
          </p:spPr>
        </p:pic>
      </p:grpSp>
      <p:grpSp>
        <p:nvGrpSpPr>
          <p:cNvPr id="15" name="Group 14">
            <a:extLst>
              <a:ext uri="{FF2B5EF4-FFF2-40B4-BE49-F238E27FC236}">
                <a16:creationId xmlns:a16="http://schemas.microsoft.com/office/drawing/2014/main" id="{E6DC5497-1A2D-4AAB-80D2-BA02498109AE}"/>
              </a:ext>
            </a:extLst>
          </p:cNvPr>
          <p:cNvGrpSpPr/>
          <p:nvPr/>
        </p:nvGrpSpPr>
        <p:grpSpPr>
          <a:xfrm>
            <a:off x="5025754" y="1513940"/>
            <a:ext cx="4036945" cy="3527562"/>
            <a:chOff x="5120640" y="1600200"/>
            <a:chExt cx="4036945" cy="3527562"/>
          </a:xfrm>
        </p:grpSpPr>
        <p:sp>
          <p:nvSpPr>
            <p:cNvPr id="8" name="TextBox 7">
              <a:extLst>
                <a:ext uri="{FF2B5EF4-FFF2-40B4-BE49-F238E27FC236}">
                  <a16:creationId xmlns:a16="http://schemas.microsoft.com/office/drawing/2014/main" id="{A15E1970-9B58-4A04-8C54-50A24513ADAC}"/>
                </a:ext>
              </a:extLst>
            </p:cNvPr>
            <p:cNvSpPr txBox="1"/>
            <p:nvPr/>
          </p:nvSpPr>
          <p:spPr>
            <a:xfrm>
              <a:off x="5620898" y="4819985"/>
              <a:ext cx="3010618" cy="307777"/>
            </a:xfrm>
            <a:prstGeom prst="rect">
              <a:avLst/>
            </a:prstGeom>
            <a:noFill/>
          </p:spPr>
          <p:txBody>
            <a:bodyPr wrap="square" rtlCol="0">
              <a:spAutoFit/>
            </a:bodyPr>
            <a:lstStyle/>
            <a:p>
              <a:pPr algn="ctr"/>
              <a:r>
                <a:rPr lang="en-US" sz="1400" dirty="0"/>
                <a:t> Risk of Surface Salt Concentration</a:t>
              </a:r>
            </a:p>
          </p:txBody>
        </p:sp>
        <p:pic>
          <p:nvPicPr>
            <p:cNvPr id="10" name="Picture 9">
              <a:extLst>
                <a:ext uri="{FF2B5EF4-FFF2-40B4-BE49-F238E27FC236}">
                  <a16:creationId xmlns:a16="http://schemas.microsoft.com/office/drawing/2014/main" id="{2426FBED-3C63-46D8-8DCD-2FD05CC2337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120640" y="1600200"/>
              <a:ext cx="4036945" cy="3200400"/>
            </a:xfrm>
            <a:prstGeom prst="rect">
              <a:avLst/>
            </a:prstGeom>
          </p:spPr>
        </p:pic>
      </p:grpSp>
      <p:sp>
        <p:nvSpPr>
          <p:cNvPr id="16" name="TextBox 15">
            <a:extLst>
              <a:ext uri="{FF2B5EF4-FFF2-40B4-BE49-F238E27FC236}">
                <a16:creationId xmlns:a16="http://schemas.microsoft.com/office/drawing/2014/main" id="{B56A98C5-830D-4C14-AF3A-6C080F39B23E}"/>
              </a:ext>
            </a:extLst>
          </p:cNvPr>
          <p:cNvSpPr txBox="1"/>
          <p:nvPr/>
        </p:nvSpPr>
        <p:spPr>
          <a:xfrm>
            <a:off x="77633" y="5037846"/>
            <a:ext cx="8039824" cy="1323439"/>
          </a:xfrm>
          <a:prstGeom prst="rect">
            <a:avLst/>
          </a:prstGeom>
          <a:noFill/>
        </p:spPr>
        <p:txBody>
          <a:bodyPr wrap="square" rtlCol="0">
            <a:spAutoFit/>
          </a:bodyPr>
          <a:lstStyle/>
          <a:p>
            <a:r>
              <a:rPr lang="en-US" sz="2000" dirty="0">
                <a:solidFill>
                  <a:srgbClr val="053773"/>
                </a:solidFill>
              </a:rPr>
              <a:t>The map on the left shows 8 different soils within this </a:t>
            </a:r>
            <a:r>
              <a:rPr lang="en-US" sz="2000" dirty="0" err="1">
                <a:solidFill>
                  <a:srgbClr val="053773"/>
                </a:solidFill>
              </a:rPr>
              <a:t>landunit</a:t>
            </a:r>
            <a:r>
              <a:rPr lang="en-US" sz="2000" dirty="0">
                <a:solidFill>
                  <a:srgbClr val="053773"/>
                </a:solidFill>
              </a:rPr>
              <a:t>. The map on the right side illustrates risk of surface salinization. The red polygon indicates an area of high risk for surface salinization, yellow areas have a moderate risk and green areas are low risk.</a:t>
            </a:r>
          </a:p>
        </p:txBody>
      </p:sp>
    </p:spTree>
    <p:extLst>
      <p:ext uri="{BB962C8B-B14F-4D97-AF65-F5344CB8AC3E}">
        <p14:creationId xmlns:p14="http://schemas.microsoft.com/office/powerpoint/2010/main" val="40333583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05C24A7-8B4C-4682-AA5C-FD23A22BF925}"/>
              </a:ext>
            </a:extLst>
          </p:cNvPr>
          <p:cNvSpPr txBox="1"/>
          <p:nvPr/>
        </p:nvSpPr>
        <p:spPr>
          <a:xfrm>
            <a:off x="254481" y="4445771"/>
            <a:ext cx="8654990" cy="1015663"/>
          </a:xfrm>
          <a:prstGeom prst="rect">
            <a:avLst/>
          </a:prstGeom>
          <a:noFill/>
        </p:spPr>
        <p:txBody>
          <a:bodyPr wrap="square" rtlCol="0">
            <a:spAutoFit/>
          </a:bodyPr>
          <a:lstStyle/>
          <a:p>
            <a:r>
              <a:rPr lang="en-US" sz="2000" dirty="0">
                <a:solidFill>
                  <a:srgbClr val="053773"/>
                </a:solidFill>
              </a:rPr>
              <a:t>Areas with the highest risk will be assigned a rating number of 1. Areas with a lower risk will be assigned a larger rating number. Rating values are calculated using soils data at the component level.</a:t>
            </a:r>
          </a:p>
        </p:txBody>
      </p:sp>
      <p:sp>
        <p:nvSpPr>
          <p:cNvPr id="10" name="TextBox 9">
            <a:extLst>
              <a:ext uri="{FF2B5EF4-FFF2-40B4-BE49-F238E27FC236}">
                <a16:creationId xmlns:a16="http://schemas.microsoft.com/office/drawing/2014/main" id="{B9451A73-99F8-4E69-AEC1-F99B1C3C0908}"/>
              </a:ext>
            </a:extLst>
          </p:cNvPr>
          <p:cNvSpPr txBox="1"/>
          <p:nvPr/>
        </p:nvSpPr>
        <p:spPr>
          <a:xfrm>
            <a:off x="288985" y="1616383"/>
            <a:ext cx="8654990" cy="1323439"/>
          </a:xfrm>
          <a:prstGeom prst="rect">
            <a:avLst/>
          </a:prstGeom>
          <a:noFill/>
        </p:spPr>
        <p:txBody>
          <a:bodyPr wrap="square" rtlCol="0">
            <a:spAutoFit/>
          </a:bodyPr>
          <a:lstStyle/>
          <a:p>
            <a:r>
              <a:rPr lang="en-US" sz="2000" dirty="0">
                <a:solidFill>
                  <a:srgbClr val="053773"/>
                </a:solidFill>
              </a:rPr>
              <a:t>In the example below, the Query service has returned soils data for the ‘Risk of Surface Salt Concentration’ within the </a:t>
            </a:r>
            <a:r>
              <a:rPr lang="en-US" sz="2000" dirty="0" err="1">
                <a:solidFill>
                  <a:srgbClr val="053773"/>
                </a:solidFill>
              </a:rPr>
              <a:t>landunit</a:t>
            </a:r>
            <a:r>
              <a:rPr lang="en-US" sz="2000" dirty="0">
                <a:solidFill>
                  <a:srgbClr val="053773"/>
                </a:solidFill>
              </a:rPr>
              <a:t>. The rating data shown in table below is then used to calculate the magnitude of each rating as both a </a:t>
            </a:r>
            <a:r>
              <a:rPr lang="en-US" sz="2000" dirty="0" err="1">
                <a:solidFill>
                  <a:srgbClr val="053773"/>
                </a:solidFill>
              </a:rPr>
              <a:t>landunit</a:t>
            </a:r>
            <a:r>
              <a:rPr lang="en-US" sz="2000" dirty="0">
                <a:solidFill>
                  <a:srgbClr val="053773"/>
                </a:solidFill>
              </a:rPr>
              <a:t> percentage and as </a:t>
            </a:r>
            <a:r>
              <a:rPr lang="en-US" sz="2000" dirty="0" err="1">
                <a:solidFill>
                  <a:srgbClr val="053773"/>
                </a:solidFill>
              </a:rPr>
              <a:t>landunit</a:t>
            </a:r>
            <a:r>
              <a:rPr lang="en-US" sz="2000" dirty="0">
                <a:solidFill>
                  <a:srgbClr val="053773"/>
                </a:solidFill>
              </a:rPr>
              <a:t> acres. </a:t>
            </a:r>
          </a:p>
        </p:txBody>
      </p:sp>
      <p:sp>
        <p:nvSpPr>
          <p:cNvPr id="11" name="Title 4">
            <a:extLst>
              <a:ext uri="{FF2B5EF4-FFF2-40B4-BE49-F238E27FC236}">
                <a16:creationId xmlns:a16="http://schemas.microsoft.com/office/drawing/2014/main" id="{A58D3C21-63F5-4E06-BD27-237529E9A8DA}"/>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Service Data</a:t>
            </a:r>
          </a:p>
        </p:txBody>
      </p:sp>
      <p:graphicFrame>
        <p:nvGraphicFramePr>
          <p:cNvPr id="2" name="Table 1">
            <a:extLst>
              <a:ext uri="{FF2B5EF4-FFF2-40B4-BE49-F238E27FC236}">
                <a16:creationId xmlns:a16="http://schemas.microsoft.com/office/drawing/2014/main" id="{798BCC6D-D6AB-4F46-9496-B1B5E632CCCC}"/>
              </a:ext>
            </a:extLst>
          </p:cNvPr>
          <p:cNvGraphicFramePr>
            <a:graphicFrameLocks noGrp="1"/>
          </p:cNvGraphicFramePr>
          <p:nvPr/>
        </p:nvGraphicFramePr>
        <p:xfrm>
          <a:off x="603504" y="3222494"/>
          <a:ext cx="7731125" cy="935386"/>
        </p:xfrm>
        <a:graphic>
          <a:graphicData uri="http://schemas.openxmlformats.org/drawingml/2006/table">
            <a:tbl>
              <a:tblPr/>
              <a:tblGrid>
                <a:gridCol w="588954">
                  <a:extLst>
                    <a:ext uri="{9D8B030D-6E8A-4147-A177-3AD203B41FA5}">
                      <a16:colId xmlns:a16="http://schemas.microsoft.com/office/drawing/2014/main" val="3455741879"/>
                    </a:ext>
                  </a:extLst>
                </a:gridCol>
                <a:gridCol w="1206477">
                  <a:extLst>
                    <a:ext uri="{9D8B030D-6E8A-4147-A177-3AD203B41FA5}">
                      <a16:colId xmlns:a16="http://schemas.microsoft.com/office/drawing/2014/main" val="579428625"/>
                    </a:ext>
                  </a:extLst>
                </a:gridCol>
                <a:gridCol w="1995413">
                  <a:extLst>
                    <a:ext uri="{9D8B030D-6E8A-4147-A177-3AD203B41FA5}">
                      <a16:colId xmlns:a16="http://schemas.microsoft.com/office/drawing/2014/main" val="759371790"/>
                    </a:ext>
                  </a:extLst>
                </a:gridCol>
                <a:gridCol w="468087">
                  <a:extLst>
                    <a:ext uri="{9D8B030D-6E8A-4147-A177-3AD203B41FA5}">
                      <a16:colId xmlns:a16="http://schemas.microsoft.com/office/drawing/2014/main" val="3693697798"/>
                    </a:ext>
                  </a:extLst>
                </a:gridCol>
                <a:gridCol w="1292184">
                  <a:extLst>
                    <a:ext uri="{9D8B030D-6E8A-4147-A177-3AD203B41FA5}">
                      <a16:colId xmlns:a16="http://schemas.microsoft.com/office/drawing/2014/main" val="2535010121"/>
                    </a:ext>
                  </a:extLst>
                </a:gridCol>
                <a:gridCol w="421937">
                  <a:extLst>
                    <a:ext uri="{9D8B030D-6E8A-4147-A177-3AD203B41FA5}">
                      <a16:colId xmlns:a16="http://schemas.microsoft.com/office/drawing/2014/main" val="1873424010"/>
                    </a:ext>
                  </a:extLst>
                </a:gridCol>
                <a:gridCol w="413147">
                  <a:extLst>
                    <a:ext uri="{9D8B030D-6E8A-4147-A177-3AD203B41FA5}">
                      <a16:colId xmlns:a16="http://schemas.microsoft.com/office/drawing/2014/main" val="945987339"/>
                    </a:ext>
                  </a:extLst>
                </a:gridCol>
                <a:gridCol w="474680">
                  <a:extLst>
                    <a:ext uri="{9D8B030D-6E8A-4147-A177-3AD203B41FA5}">
                      <a16:colId xmlns:a16="http://schemas.microsoft.com/office/drawing/2014/main" val="789217210"/>
                    </a:ext>
                  </a:extLst>
                </a:gridCol>
                <a:gridCol w="448309">
                  <a:extLst>
                    <a:ext uri="{9D8B030D-6E8A-4147-A177-3AD203B41FA5}">
                      <a16:colId xmlns:a16="http://schemas.microsoft.com/office/drawing/2014/main" val="4250663595"/>
                    </a:ext>
                  </a:extLst>
                </a:gridCol>
                <a:gridCol w="421937">
                  <a:extLst>
                    <a:ext uri="{9D8B030D-6E8A-4147-A177-3AD203B41FA5}">
                      <a16:colId xmlns:a16="http://schemas.microsoft.com/office/drawing/2014/main" val="536313452"/>
                    </a:ext>
                  </a:extLst>
                </a:gridCol>
              </a:tblGrid>
              <a:tr h="277054">
                <a:tc>
                  <a:txBody>
                    <a:bodyPr/>
                    <a:lstStyle/>
                    <a:p>
                      <a:pPr algn="ctr" fontAlgn="b"/>
                      <a:r>
                        <a:rPr lang="en-US" sz="800" b="1" i="0" u="none" strike="noStrike" dirty="0" err="1">
                          <a:solidFill>
                            <a:srgbClr val="000000"/>
                          </a:solidFill>
                          <a:effectLst/>
                          <a:latin typeface="Calibri" panose="020F0502020204030204" pitchFamily="34" charset="0"/>
                        </a:rPr>
                        <a:t>Landunit</a:t>
                      </a:r>
                      <a:endParaRPr lang="en-US" sz="800" b="1" i="0" u="none" strike="noStrike" dirty="0">
                        <a:solidFill>
                          <a:srgbClr val="000000"/>
                        </a:solidFill>
                        <a:effectLst/>
                        <a:latin typeface="Calibri" panose="020F0502020204030204" pitchFamily="34" charset="0"/>
                      </a:endParaRP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Soil Interpretation Name</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Soil Interpretation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Rating Number</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CART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Rating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Rating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Land Unit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Rolling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Rolling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1586971103"/>
                  </a:ext>
                </a:extLst>
              </a:tr>
              <a:tr h="219444">
                <a:tc>
                  <a:txBody>
                    <a:bodyPr/>
                    <a:lstStyle/>
                    <a:p>
                      <a:pPr algn="l" fontAlgn="b"/>
                      <a:r>
                        <a:rPr lang="en-US" sz="8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dirty="0">
                          <a:solidFill>
                            <a:srgbClr val="000000"/>
                          </a:solidFill>
                          <a:effectLst/>
                          <a:latin typeface="Calibri" panose="020F0502020204030204" pitchFamily="34" charset="0"/>
                        </a:rPr>
                        <a:t>High surface salinization risk or already saline</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dirty="0">
                          <a:solidFill>
                            <a:srgbClr val="000000"/>
                          </a:solidFill>
                          <a:effectLst/>
                          <a:latin typeface="Calibri" panose="020F0502020204030204" pitchFamily="34" charset="0"/>
                        </a:rPr>
                        <a:t>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dirty="0">
                          <a:solidFill>
                            <a:srgbClr val="000000"/>
                          </a:solidFill>
                          <a:effectLst/>
                          <a:latin typeface="Calibri" panose="020F0502020204030204" pitchFamily="34" charset="0"/>
                        </a:rPr>
                        <a:t>Surface Salt Concentration:1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dirty="0">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dirty="0">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dirty="0">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dirty="0">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1541830068"/>
                  </a:ext>
                </a:extLst>
              </a:tr>
              <a:tr h="219444">
                <a:tc>
                  <a:txBody>
                    <a:bodyPr/>
                    <a:lstStyle/>
                    <a:p>
                      <a:pPr algn="l" fontAlgn="b"/>
                      <a:r>
                        <a:rPr lang="en-US" sz="8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dirty="0">
                          <a:solidFill>
                            <a:srgbClr val="000000"/>
                          </a:solidFill>
                          <a:effectLst/>
                          <a:latin typeface="Calibri" panose="020F0502020204030204" pitchFamily="34" charset="0"/>
                        </a:rPr>
                        <a:t>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dirty="0">
                          <a:solidFill>
                            <a:srgbClr val="000000"/>
                          </a:solidFill>
                          <a:effectLst/>
                          <a:latin typeface="Calibri" panose="020F0502020204030204" pitchFamily="34" charset="0"/>
                        </a:rPr>
                        <a:t>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1" i="0" u="none" strike="noStrike" dirty="0">
                          <a:solidFill>
                            <a:srgbClr val="000000"/>
                          </a:solidFill>
                          <a:effectLst/>
                          <a:latin typeface="Calibri" panose="020F0502020204030204" pitchFamily="34" charset="0"/>
                        </a:rPr>
                        <a:t>Surface Salt Concentration:2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dirty="0">
                          <a:solidFill>
                            <a:srgbClr val="000000"/>
                          </a:solidFill>
                          <a:effectLst/>
                          <a:latin typeface="Calibri" panose="020F0502020204030204" pitchFamily="34" charset="0"/>
                        </a:rPr>
                        <a:t>15.2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dirty="0">
                          <a:solidFill>
                            <a:srgbClr val="000000"/>
                          </a:solidFill>
                          <a:effectLst/>
                          <a:latin typeface="Calibri" panose="020F0502020204030204" pitchFamily="34" charset="0"/>
                        </a:rPr>
                        <a:t>37.20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1" i="0" u="none" strike="noStrike" dirty="0">
                          <a:solidFill>
                            <a:srgbClr val="000000"/>
                          </a:solidFill>
                          <a:effectLst/>
                          <a:latin typeface="Calibri" panose="020F0502020204030204" pitchFamily="34" charset="0"/>
                        </a:rPr>
                        <a:t>19.1</a:t>
                      </a:r>
                    </a:p>
                  </a:txBody>
                  <a:tcPr marL="59369" marR="6597" marT="6597"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1" i="0" u="none" strike="noStrike" dirty="0">
                          <a:solidFill>
                            <a:srgbClr val="000000"/>
                          </a:solidFill>
                          <a:effectLst/>
                          <a:latin typeface="Calibri" panose="020F0502020204030204" pitchFamily="34" charset="0"/>
                        </a:rPr>
                        <a:t>46.74</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451873968"/>
                  </a:ext>
                </a:extLst>
              </a:tr>
              <a:tr h="219444">
                <a:tc>
                  <a:txBody>
                    <a:bodyPr/>
                    <a:lstStyle/>
                    <a:p>
                      <a:pPr algn="l" fontAlgn="b"/>
                      <a:r>
                        <a:rPr lang="en-US" sz="8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dirty="0">
                          <a:solidFill>
                            <a:srgbClr val="000000"/>
                          </a:solidFill>
                          <a:effectLst/>
                          <a:latin typeface="Calibri" panose="020F0502020204030204" pitchFamily="34" charset="0"/>
                        </a:rPr>
                        <a:t>Low 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dirty="0">
                          <a:solidFill>
                            <a:srgbClr val="000000"/>
                          </a:solidFill>
                          <a:effectLst/>
                          <a:latin typeface="Calibri" panose="020F0502020204030204" pitchFamily="34" charset="0"/>
                        </a:rPr>
                        <a:t>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dirty="0">
                          <a:solidFill>
                            <a:srgbClr val="000000"/>
                          </a:solidFill>
                          <a:effectLst/>
                          <a:latin typeface="Calibri" panose="020F0502020204030204" pitchFamily="34" charset="0"/>
                        </a:rPr>
                        <a:t>Surface Salt Concentration:3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dirty="0">
                          <a:solidFill>
                            <a:srgbClr val="000000"/>
                          </a:solidFill>
                          <a:effectLst/>
                          <a:latin typeface="Calibri" panose="020F0502020204030204" pitchFamily="34" charset="0"/>
                        </a:rPr>
                        <a:t>80.9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dirty="0">
                          <a:solidFill>
                            <a:srgbClr val="000000"/>
                          </a:solidFill>
                          <a:effectLst/>
                          <a:latin typeface="Calibri" panose="020F0502020204030204" pitchFamily="34" charset="0"/>
                        </a:rPr>
                        <a:t>198.04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dirty="0">
                          <a:solidFill>
                            <a:srgbClr val="000000"/>
                          </a:solidFill>
                          <a:effectLst/>
                          <a:latin typeface="Calibri" panose="020F0502020204030204" pitchFamily="34" charset="0"/>
                        </a:rPr>
                        <a:t>100.0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937904250"/>
                  </a:ext>
                </a:extLst>
              </a:tr>
            </a:tbl>
          </a:graphicData>
        </a:graphic>
      </p:graphicFrame>
    </p:spTree>
    <p:extLst>
      <p:ext uri="{BB962C8B-B14F-4D97-AF65-F5344CB8AC3E}">
        <p14:creationId xmlns:p14="http://schemas.microsoft.com/office/powerpoint/2010/main" val="4068102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05C24A7-8B4C-4682-AA5C-FD23A22BF925}"/>
              </a:ext>
            </a:extLst>
          </p:cNvPr>
          <p:cNvSpPr txBox="1"/>
          <p:nvPr/>
        </p:nvSpPr>
        <p:spPr>
          <a:xfrm>
            <a:off x="254481" y="4394002"/>
            <a:ext cx="8654990" cy="1631216"/>
          </a:xfrm>
          <a:prstGeom prst="rect">
            <a:avLst/>
          </a:prstGeom>
          <a:noFill/>
        </p:spPr>
        <p:txBody>
          <a:bodyPr wrap="square" rtlCol="0">
            <a:spAutoFit/>
          </a:bodyPr>
          <a:lstStyle/>
          <a:p>
            <a:r>
              <a:rPr lang="en-US" sz="2000" dirty="0">
                <a:solidFill>
                  <a:srgbClr val="053773"/>
                </a:solidFill>
              </a:rPr>
              <a:t>In this example, it is the second row that meets these criteria and will be provided to the CART application as the </a:t>
            </a:r>
            <a:r>
              <a:rPr lang="en-US" sz="2000" dirty="0" err="1">
                <a:solidFill>
                  <a:srgbClr val="053773"/>
                </a:solidFill>
              </a:rPr>
              <a:t>landunit</a:t>
            </a:r>
            <a:r>
              <a:rPr lang="en-US" sz="2000" dirty="0">
                <a:solidFill>
                  <a:srgbClr val="053773"/>
                </a:solidFill>
              </a:rPr>
              <a:t> rating for Concentration of Salts and Other Chemicals. It is important to understand that the functionality for calculating </a:t>
            </a:r>
            <a:r>
              <a:rPr lang="en-US" sz="2000" dirty="0" err="1">
                <a:solidFill>
                  <a:srgbClr val="053773"/>
                </a:solidFill>
              </a:rPr>
              <a:t>landunit</a:t>
            </a:r>
            <a:r>
              <a:rPr lang="en-US" sz="2000" dirty="0">
                <a:solidFill>
                  <a:srgbClr val="053773"/>
                </a:solidFill>
              </a:rPr>
              <a:t> ratings is not available from Web Soil Survey. It is only designed to provide soil maps and reports. </a:t>
            </a:r>
          </a:p>
        </p:txBody>
      </p:sp>
      <p:sp>
        <p:nvSpPr>
          <p:cNvPr id="10" name="TextBox 9">
            <a:extLst>
              <a:ext uri="{FF2B5EF4-FFF2-40B4-BE49-F238E27FC236}">
                <a16:creationId xmlns:a16="http://schemas.microsoft.com/office/drawing/2014/main" id="{B9451A73-99F8-4E69-AEC1-F99B1C3C0908}"/>
              </a:ext>
            </a:extLst>
          </p:cNvPr>
          <p:cNvSpPr txBox="1"/>
          <p:nvPr/>
        </p:nvSpPr>
        <p:spPr>
          <a:xfrm>
            <a:off x="288985" y="1616383"/>
            <a:ext cx="8654990" cy="1631216"/>
          </a:xfrm>
          <a:prstGeom prst="rect">
            <a:avLst/>
          </a:prstGeom>
          <a:noFill/>
        </p:spPr>
        <p:txBody>
          <a:bodyPr wrap="square" rtlCol="0">
            <a:spAutoFit/>
          </a:bodyPr>
          <a:lstStyle/>
          <a:p>
            <a:r>
              <a:rPr lang="en-US" sz="2000" dirty="0">
                <a:solidFill>
                  <a:srgbClr val="053773"/>
                </a:solidFill>
              </a:rPr>
              <a:t>The service request then calculates the rolling sum values for </a:t>
            </a:r>
            <a:r>
              <a:rPr lang="en-US" sz="2000" dirty="0" err="1">
                <a:solidFill>
                  <a:srgbClr val="053773"/>
                </a:solidFill>
              </a:rPr>
              <a:t>rating_acres</a:t>
            </a:r>
            <a:r>
              <a:rPr lang="en-US" sz="2000" dirty="0">
                <a:solidFill>
                  <a:srgbClr val="053773"/>
                </a:solidFill>
              </a:rPr>
              <a:t> and rating percent for each resource concern and finds the single most limiting rating (per </a:t>
            </a:r>
            <a:r>
              <a:rPr lang="en-US" sz="2000" dirty="0" err="1">
                <a:solidFill>
                  <a:srgbClr val="053773"/>
                </a:solidFill>
              </a:rPr>
              <a:t>landunit</a:t>
            </a:r>
            <a:r>
              <a:rPr lang="en-US" sz="2000" dirty="0">
                <a:solidFill>
                  <a:srgbClr val="053773"/>
                </a:solidFill>
              </a:rPr>
              <a:t>) that comprises </a:t>
            </a:r>
            <a:r>
              <a:rPr lang="en-US" sz="2000" b="1" dirty="0">
                <a:solidFill>
                  <a:srgbClr val="053773"/>
                </a:solidFill>
              </a:rPr>
              <a:t>at least 10% by area or 10 acres</a:t>
            </a:r>
            <a:r>
              <a:rPr lang="en-US" sz="2000" dirty="0">
                <a:solidFill>
                  <a:srgbClr val="053773"/>
                </a:solidFill>
              </a:rPr>
              <a:t>. </a:t>
            </a:r>
          </a:p>
          <a:p>
            <a:r>
              <a:rPr lang="en-US" sz="2000" dirty="0">
                <a:solidFill>
                  <a:srgbClr val="053773"/>
                </a:solidFill>
              </a:rPr>
              <a:t> </a:t>
            </a:r>
          </a:p>
        </p:txBody>
      </p:sp>
      <p:sp>
        <p:nvSpPr>
          <p:cNvPr id="11" name="Title 4">
            <a:extLst>
              <a:ext uri="{FF2B5EF4-FFF2-40B4-BE49-F238E27FC236}">
                <a16:creationId xmlns:a16="http://schemas.microsoft.com/office/drawing/2014/main" id="{A58D3C21-63F5-4E06-BD27-237529E9A8DA}"/>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err="1"/>
              <a:t>Landunit</a:t>
            </a:r>
            <a:r>
              <a:rPr lang="en-US" sz="3000" dirty="0"/>
              <a:t> Detailed Ratings</a:t>
            </a:r>
          </a:p>
        </p:txBody>
      </p:sp>
      <p:graphicFrame>
        <p:nvGraphicFramePr>
          <p:cNvPr id="2" name="Table 1">
            <a:extLst>
              <a:ext uri="{FF2B5EF4-FFF2-40B4-BE49-F238E27FC236}">
                <a16:creationId xmlns:a16="http://schemas.microsoft.com/office/drawing/2014/main" id="{798BCC6D-D6AB-4F46-9496-B1B5E632CCCC}"/>
              </a:ext>
            </a:extLst>
          </p:cNvPr>
          <p:cNvGraphicFramePr>
            <a:graphicFrameLocks noGrp="1"/>
          </p:cNvGraphicFramePr>
          <p:nvPr/>
        </p:nvGraphicFramePr>
        <p:xfrm>
          <a:off x="606998" y="3222967"/>
          <a:ext cx="7731125" cy="935386"/>
        </p:xfrm>
        <a:graphic>
          <a:graphicData uri="http://schemas.openxmlformats.org/drawingml/2006/table">
            <a:tbl>
              <a:tblPr/>
              <a:tblGrid>
                <a:gridCol w="588954">
                  <a:extLst>
                    <a:ext uri="{9D8B030D-6E8A-4147-A177-3AD203B41FA5}">
                      <a16:colId xmlns:a16="http://schemas.microsoft.com/office/drawing/2014/main" val="3455741879"/>
                    </a:ext>
                  </a:extLst>
                </a:gridCol>
                <a:gridCol w="1206477">
                  <a:extLst>
                    <a:ext uri="{9D8B030D-6E8A-4147-A177-3AD203B41FA5}">
                      <a16:colId xmlns:a16="http://schemas.microsoft.com/office/drawing/2014/main" val="579428625"/>
                    </a:ext>
                  </a:extLst>
                </a:gridCol>
                <a:gridCol w="1995413">
                  <a:extLst>
                    <a:ext uri="{9D8B030D-6E8A-4147-A177-3AD203B41FA5}">
                      <a16:colId xmlns:a16="http://schemas.microsoft.com/office/drawing/2014/main" val="759371790"/>
                    </a:ext>
                  </a:extLst>
                </a:gridCol>
                <a:gridCol w="468087">
                  <a:extLst>
                    <a:ext uri="{9D8B030D-6E8A-4147-A177-3AD203B41FA5}">
                      <a16:colId xmlns:a16="http://schemas.microsoft.com/office/drawing/2014/main" val="3693697798"/>
                    </a:ext>
                  </a:extLst>
                </a:gridCol>
                <a:gridCol w="1292184">
                  <a:extLst>
                    <a:ext uri="{9D8B030D-6E8A-4147-A177-3AD203B41FA5}">
                      <a16:colId xmlns:a16="http://schemas.microsoft.com/office/drawing/2014/main" val="2535010121"/>
                    </a:ext>
                  </a:extLst>
                </a:gridCol>
                <a:gridCol w="421937">
                  <a:extLst>
                    <a:ext uri="{9D8B030D-6E8A-4147-A177-3AD203B41FA5}">
                      <a16:colId xmlns:a16="http://schemas.microsoft.com/office/drawing/2014/main" val="1873424010"/>
                    </a:ext>
                  </a:extLst>
                </a:gridCol>
                <a:gridCol w="413147">
                  <a:extLst>
                    <a:ext uri="{9D8B030D-6E8A-4147-A177-3AD203B41FA5}">
                      <a16:colId xmlns:a16="http://schemas.microsoft.com/office/drawing/2014/main" val="945987339"/>
                    </a:ext>
                  </a:extLst>
                </a:gridCol>
                <a:gridCol w="474680">
                  <a:extLst>
                    <a:ext uri="{9D8B030D-6E8A-4147-A177-3AD203B41FA5}">
                      <a16:colId xmlns:a16="http://schemas.microsoft.com/office/drawing/2014/main" val="789217210"/>
                    </a:ext>
                  </a:extLst>
                </a:gridCol>
                <a:gridCol w="448309">
                  <a:extLst>
                    <a:ext uri="{9D8B030D-6E8A-4147-A177-3AD203B41FA5}">
                      <a16:colId xmlns:a16="http://schemas.microsoft.com/office/drawing/2014/main" val="4250663595"/>
                    </a:ext>
                  </a:extLst>
                </a:gridCol>
                <a:gridCol w="421937">
                  <a:extLst>
                    <a:ext uri="{9D8B030D-6E8A-4147-A177-3AD203B41FA5}">
                      <a16:colId xmlns:a16="http://schemas.microsoft.com/office/drawing/2014/main" val="536313452"/>
                    </a:ext>
                  </a:extLst>
                </a:gridCol>
              </a:tblGrid>
              <a:tr h="277054">
                <a:tc>
                  <a:txBody>
                    <a:bodyPr/>
                    <a:lstStyle/>
                    <a:p>
                      <a:pPr algn="ctr" fontAlgn="b"/>
                      <a:r>
                        <a:rPr lang="en-US" sz="800" b="1" i="0" u="none" strike="noStrike" dirty="0" err="1">
                          <a:solidFill>
                            <a:srgbClr val="000000"/>
                          </a:solidFill>
                          <a:effectLst/>
                          <a:latin typeface="Calibri" panose="020F0502020204030204" pitchFamily="34" charset="0"/>
                        </a:rPr>
                        <a:t>Landunit</a:t>
                      </a:r>
                      <a:endParaRPr lang="en-US" sz="800" b="1" i="0" u="none" strike="noStrike" dirty="0">
                        <a:solidFill>
                          <a:srgbClr val="000000"/>
                        </a:solidFill>
                        <a:effectLst/>
                        <a:latin typeface="Calibri" panose="020F0502020204030204" pitchFamily="34" charset="0"/>
                      </a:endParaRP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Soil Interpretation Name</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Soil Interpretation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a:solidFill>
                            <a:srgbClr val="000000"/>
                          </a:solidFill>
                          <a:effectLst/>
                          <a:latin typeface="Calibri" panose="020F0502020204030204" pitchFamily="34" charset="0"/>
                        </a:rPr>
                        <a:t>Rating Number</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dirty="0">
                          <a:solidFill>
                            <a:srgbClr val="000000"/>
                          </a:solidFill>
                          <a:effectLst/>
                          <a:latin typeface="Calibri" panose="020F0502020204030204" pitchFamily="34" charset="0"/>
                        </a:rPr>
                        <a:t>CART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a:solidFill>
                            <a:srgbClr val="000000"/>
                          </a:solidFill>
                          <a:effectLst/>
                          <a:latin typeface="Calibri" panose="020F0502020204030204" pitchFamily="34" charset="0"/>
                        </a:rPr>
                        <a:t>Rating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a:solidFill>
                            <a:srgbClr val="000000"/>
                          </a:solidFill>
                          <a:effectLst/>
                          <a:latin typeface="Calibri" panose="020F0502020204030204" pitchFamily="34" charset="0"/>
                        </a:rPr>
                        <a:t>Rating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a:solidFill>
                            <a:srgbClr val="000000"/>
                          </a:solidFill>
                          <a:effectLst/>
                          <a:latin typeface="Calibri" panose="020F0502020204030204" pitchFamily="34" charset="0"/>
                        </a:rPr>
                        <a:t>Land Unit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a:solidFill>
                            <a:srgbClr val="000000"/>
                          </a:solidFill>
                          <a:effectLst/>
                          <a:latin typeface="Calibri" panose="020F0502020204030204" pitchFamily="34" charset="0"/>
                        </a:rPr>
                        <a:t>Rolling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800" b="1" i="0" u="none" strike="noStrike">
                          <a:solidFill>
                            <a:srgbClr val="000000"/>
                          </a:solidFill>
                          <a:effectLst/>
                          <a:latin typeface="Calibri" panose="020F0502020204030204" pitchFamily="34" charset="0"/>
                        </a:rPr>
                        <a:t>Rolling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1586971103"/>
                  </a:ext>
                </a:extLst>
              </a:tr>
              <a:tr h="219444">
                <a:tc>
                  <a:txBody>
                    <a:bodyPr/>
                    <a:lstStyle/>
                    <a:p>
                      <a:pPr algn="l" fontAlgn="b"/>
                      <a:r>
                        <a:rPr lang="en-US" sz="8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dirty="0">
                          <a:solidFill>
                            <a:srgbClr val="000000"/>
                          </a:solidFill>
                          <a:effectLst/>
                          <a:latin typeface="Calibri" panose="020F0502020204030204" pitchFamily="34" charset="0"/>
                        </a:rPr>
                        <a:t>High surface salinization risk or already saline</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a:solidFill>
                            <a:srgbClr val="000000"/>
                          </a:solidFill>
                          <a:effectLst/>
                          <a:latin typeface="Calibri" panose="020F0502020204030204" pitchFamily="34" charset="0"/>
                        </a:rPr>
                        <a:t>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a:solidFill>
                            <a:srgbClr val="000000"/>
                          </a:solidFill>
                          <a:effectLst/>
                          <a:latin typeface="Calibri" panose="020F0502020204030204" pitchFamily="34" charset="0"/>
                        </a:rPr>
                        <a:t>Surface Salt Concentration:1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800" b="0" i="0" u="none" strike="noStrike">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1541830068"/>
                  </a:ext>
                </a:extLst>
              </a:tr>
              <a:tr h="219444">
                <a:tc>
                  <a:txBody>
                    <a:bodyPr/>
                    <a:lstStyle/>
                    <a:p>
                      <a:pPr algn="l" fontAlgn="b"/>
                      <a:r>
                        <a:rPr lang="en-US" sz="8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dirty="0">
                          <a:solidFill>
                            <a:srgbClr val="000000"/>
                          </a:solidFill>
                          <a:effectLst/>
                          <a:latin typeface="Calibri" panose="020F0502020204030204" pitchFamily="34" charset="0"/>
                        </a:rPr>
                        <a:t>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a:solidFill>
                            <a:srgbClr val="000000"/>
                          </a:solidFill>
                          <a:effectLst/>
                          <a:latin typeface="Calibri" panose="020F0502020204030204" pitchFamily="34" charset="0"/>
                        </a:rPr>
                        <a:t>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1" i="0" u="none" strike="noStrike" dirty="0">
                          <a:solidFill>
                            <a:srgbClr val="000000"/>
                          </a:solidFill>
                          <a:effectLst/>
                          <a:latin typeface="Calibri" panose="020F0502020204030204" pitchFamily="34" charset="0"/>
                        </a:rPr>
                        <a:t>Surface Salt Concentration:2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a:solidFill>
                            <a:srgbClr val="000000"/>
                          </a:solidFill>
                          <a:effectLst/>
                          <a:latin typeface="Calibri" panose="020F0502020204030204" pitchFamily="34" charset="0"/>
                        </a:rPr>
                        <a:t>15.2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a:solidFill>
                            <a:srgbClr val="000000"/>
                          </a:solidFill>
                          <a:effectLst/>
                          <a:latin typeface="Calibri" panose="020F0502020204030204" pitchFamily="34" charset="0"/>
                        </a:rPr>
                        <a:t>37.20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0" i="0" u="none" strike="noStrike">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1" i="0" u="none" strike="noStrike" dirty="0">
                          <a:solidFill>
                            <a:srgbClr val="000000"/>
                          </a:solidFill>
                          <a:effectLst/>
                          <a:latin typeface="Calibri" panose="020F0502020204030204" pitchFamily="34" charset="0"/>
                        </a:rPr>
                        <a:t>19.1</a:t>
                      </a:r>
                    </a:p>
                  </a:txBody>
                  <a:tcPr marL="59369" marR="6597" marT="6597"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800" b="1" i="0" u="none" strike="noStrike" dirty="0">
                          <a:solidFill>
                            <a:srgbClr val="000000"/>
                          </a:solidFill>
                          <a:effectLst/>
                          <a:latin typeface="Calibri" panose="020F0502020204030204" pitchFamily="34" charset="0"/>
                        </a:rPr>
                        <a:t>46.74</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451873968"/>
                  </a:ext>
                </a:extLst>
              </a:tr>
              <a:tr h="219444">
                <a:tc>
                  <a:txBody>
                    <a:bodyPr/>
                    <a:lstStyle/>
                    <a:p>
                      <a:pPr algn="l" fontAlgn="b"/>
                      <a:r>
                        <a:rPr lang="en-US" sz="8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a:solidFill>
                            <a:srgbClr val="000000"/>
                          </a:solidFill>
                          <a:effectLst/>
                          <a:latin typeface="Calibri" panose="020F0502020204030204" pitchFamily="34" charset="0"/>
                        </a:rPr>
                        <a:t>Low 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a:solidFill>
                            <a:srgbClr val="000000"/>
                          </a:solidFill>
                          <a:effectLst/>
                          <a:latin typeface="Calibri" panose="020F0502020204030204" pitchFamily="34" charset="0"/>
                        </a:rPr>
                        <a:t>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a:solidFill>
                            <a:srgbClr val="000000"/>
                          </a:solidFill>
                          <a:effectLst/>
                          <a:latin typeface="Calibri" panose="020F0502020204030204" pitchFamily="34" charset="0"/>
                        </a:rPr>
                        <a:t>Surface Salt Concentration:3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a:solidFill>
                            <a:srgbClr val="000000"/>
                          </a:solidFill>
                          <a:effectLst/>
                          <a:latin typeface="Calibri" panose="020F0502020204030204" pitchFamily="34" charset="0"/>
                        </a:rPr>
                        <a:t>80.9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a:solidFill>
                            <a:srgbClr val="000000"/>
                          </a:solidFill>
                          <a:effectLst/>
                          <a:latin typeface="Calibri" panose="020F0502020204030204" pitchFamily="34" charset="0"/>
                        </a:rPr>
                        <a:t>198.04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a:solidFill>
                            <a:srgbClr val="000000"/>
                          </a:solidFill>
                          <a:effectLst/>
                          <a:latin typeface="Calibri" panose="020F0502020204030204" pitchFamily="34" charset="0"/>
                        </a:rPr>
                        <a:t>100.0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8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937904250"/>
                  </a:ext>
                </a:extLst>
              </a:tr>
            </a:tbl>
          </a:graphicData>
        </a:graphic>
      </p:graphicFrame>
      <p:sp>
        <p:nvSpPr>
          <p:cNvPr id="4" name="Arrow: Striped Right 3">
            <a:extLst>
              <a:ext uri="{FF2B5EF4-FFF2-40B4-BE49-F238E27FC236}">
                <a16:creationId xmlns:a16="http://schemas.microsoft.com/office/drawing/2014/main" id="{C06A755A-EC6C-40FA-A392-D1F2FE2B199C}"/>
              </a:ext>
            </a:extLst>
          </p:cNvPr>
          <p:cNvSpPr/>
          <p:nvPr/>
        </p:nvSpPr>
        <p:spPr>
          <a:xfrm rot="10800000">
            <a:off x="8429055" y="3703596"/>
            <a:ext cx="452561" cy="250246"/>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8536057"/>
      </p:ext>
    </p:extLst>
  </p:cSld>
  <p:clrMapOvr>
    <a:masterClrMapping/>
  </p:clrMapOvr>
</p:sld>
</file>

<file path=ppt/theme/theme1.xml><?xml version="1.0" encoding="utf-8"?>
<a:theme xmlns:a="http://schemas.openxmlformats.org/drawingml/2006/main" name="Office Theme">
  <a:themeElements>
    <a:clrScheme name="Custom 4">
      <a:dk1>
        <a:sysClr val="windowText" lastClr="000000"/>
      </a:dk1>
      <a:lt1>
        <a:sysClr val="window" lastClr="FFFFFF"/>
      </a:lt1>
      <a:dk2>
        <a:srgbClr val="1F497D"/>
      </a:dk2>
      <a:lt2>
        <a:srgbClr val="EEECE1"/>
      </a:lt2>
      <a:accent1>
        <a:srgbClr val="139AB2"/>
      </a:accent1>
      <a:accent2>
        <a:srgbClr val="78BA22"/>
      </a:accent2>
      <a:accent3>
        <a:srgbClr val="FEC210"/>
      </a:accent3>
      <a:accent4>
        <a:srgbClr val="72A931"/>
      </a:accent4>
      <a:accent5>
        <a:srgbClr val="6989A6"/>
      </a:accent5>
      <a:accent6>
        <a:srgbClr val="4E667B"/>
      </a:accent6>
      <a:hlink>
        <a:srgbClr val="139AB2"/>
      </a:hlink>
      <a:folHlink>
        <a:srgbClr val="10889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47AB545851E964D9694810B9289A399" ma:contentTypeVersion="2" ma:contentTypeDescription="Create a new document." ma:contentTypeScope="" ma:versionID="947b1841a98787a67259c4538fd75cdb">
  <xsd:schema xmlns:xsd="http://www.w3.org/2001/XMLSchema" xmlns:xs="http://www.w3.org/2001/XMLSchema" xmlns:p="http://schemas.microsoft.com/office/2006/metadata/properties" targetNamespace="http://schemas.microsoft.com/office/2006/metadata/properties" ma:root="true" ma:fieldsID="65be23c65578221b5c50fdc20cf0be9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B0C8951-AE17-481B-8F6D-11382E203075}">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elements/1.1/"/>
  </ds:schemaRefs>
</ds:datastoreItem>
</file>

<file path=customXml/itemProps2.xml><?xml version="1.0" encoding="utf-8"?>
<ds:datastoreItem xmlns:ds="http://schemas.openxmlformats.org/officeDocument/2006/customXml" ds:itemID="{A2E8C961-C31A-4A86-B687-D449026EDB40}">
  <ds:schemaRefs>
    <ds:schemaRef ds:uri="http://schemas.microsoft.com/sharepoint/v3/contenttype/forms"/>
  </ds:schemaRefs>
</ds:datastoreItem>
</file>

<file path=customXml/itemProps3.xml><?xml version="1.0" encoding="utf-8"?>
<ds:datastoreItem xmlns:ds="http://schemas.openxmlformats.org/officeDocument/2006/customXml" ds:itemID="{6611DABA-80C2-4D64-B2DA-6882EDC142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10968</TotalTime>
  <Words>1119</Words>
  <Application>Microsoft Office PowerPoint</Application>
  <PresentationFormat>On-screen Show (4:3)</PresentationFormat>
  <Paragraphs>266</Paragraphs>
  <Slides>11</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Conservation Assessment Ranking Tool  Soils</vt:lpstr>
      <vt:lpstr>How is Geospatial Data Used in CART</vt:lpstr>
      <vt:lpstr>Usage</vt:lpstr>
      <vt:lpstr>Threshold</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ketchum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Rachna Patel</dc:creator>
  <cp:lastModifiedBy>Nemecek, Jason - NRCS - Fort Collins, CO</cp:lastModifiedBy>
  <cp:revision>396</cp:revision>
  <cp:lastPrinted>2018-10-22T20:42:55Z</cp:lastPrinted>
  <dcterms:created xsi:type="dcterms:W3CDTF">2016-02-17T21:52:56Z</dcterms:created>
  <dcterms:modified xsi:type="dcterms:W3CDTF">2022-11-10T20:21:22Z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0x010100247AB545851E964D9694810B9289A399</vt:lpwstr>
  </property>
</Properties>
</file>

<file path=docProps/thumbnail.jpeg>
</file>